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79" r:id="rId20"/>
    <p:sldId id="288" r:id="rId21"/>
    <p:sldId id="280" r:id="rId22"/>
    <p:sldId id="281" r:id="rId23"/>
    <p:sldId id="282" r:id="rId24"/>
    <p:sldId id="284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3D4B323-5B10-D373-55FF-2028DEEEB5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4" y="1170432"/>
            <a:ext cx="3679811" cy="38593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0018" y="777691"/>
            <a:ext cx="7766936" cy="425205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s-MX" dirty="0">
                <a:solidFill>
                  <a:schemeClr val="tx1"/>
                </a:solidFill>
                <a:latin typeface="Broadway" panose="04040905080B02020502" pitchFamily="82" charset="0"/>
              </a:rPr>
              <a:t>RENDICIÓN DE CUENTAS </a:t>
            </a:r>
            <a:br>
              <a:rPr lang="es-MX" dirty="0">
                <a:solidFill>
                  <a:schemeClr val="tx1"/>
                </a:solidFill>
                <a:latin typeface="Broadway" panose="04040905080B02020502" pitchFamily="82" charset="0"/>
              </a:rPr>
            </a:br>
            <a:r>
              <a:rPr lang="es-MX" sz="5400" b="1" dirty="0">
                <a:solidFill>
                  <a:schemeClr val="tx1"/>
                </a:solidFill>
                <a:latin typeface="Broadway" panose="04040905080B02020502" pitchFamily="82" charset="0"/>
                <a:cs typeface="Arial" panose="020B0604020202020204" pitchFamily="34" charset="0"/>
              </a:rPr>
              <a:t>VIGENCIA 2022</a:t>
            </a:r>
            <a:r>
              <a:rPr lang="es-MX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s-MX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A7018466-8C38-53B7-12DF-38A987DE99CE}"/>
              </a:ext>
            </a:extLst>
          </p:cNvPr>
          <p:cNvSpPr txBox="1">
            <a:spLocks/>
          </p:cNvSpPr>
          <p:nvPr/>
        </p:nvSpPr>
        <p:spPr>
          <a:xfrm>
            <a:off x="1507067" y="498341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4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2C8F88CD-5462-3EC5-0008-BABB3BC86E02}"/>
              </a:ext>
            </a:extLst>
          </p:cNvPr>
          <p:cNvSpPr txBox="1">
            <a:spLocks/>
          </p:cNvSpPr>
          <p:nvPr/>
        </p:nvSpPr>
        <p:spPr>
          <a:xfrm>
            <a:off x="3862059" y="414647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“SALUD DE CALIDAD Y HUMANIDAD PARA NUESTRA COMUNDAD”</a:t>
            </a:r>
            <a:endParaRPr lang="es-C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4800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1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0976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INFORME DE GESTION – VIGENCIA 2022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50577"/>
            <a:ext cx="8596668" cy="53115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chemeClr val="tx1"/>
                </a:solidFill>
              </a:rPr>
              <a:t>ATENCION PARA LA SALUD</a:t>
            </a:r>
          </a:p>
          <a:p>
            <a:pPr marL="0" indent="0">
              <a:buNone/>
            </a:pPr>
            <a:r>
              <a:rPr lang="es-MX" dirty="0"/>
              <a:t>    Servicios prestados: </a:t>
            </a:r>
          </a:p>
          <a:p>
            <a:r>
              <a:rPr lang="es-MX" dirty="0"/>
              <a:t>Consulta externa: médica, odontológica y enfermería </a:t>
            </a:r>
          </a:p>
          <a:p>
            <a:r>
              <a:rPr lang="es-MX" dirty="0"/>
              <a:t>Laboratorio clínico </a:t>
            </a:r>
          </a:p>
          <a:p>
            <a:r>
              <a:rPr lang="es-MX" dirty="0"/>
              <a:t>Farmacia </a:t>
            </a:r>
          </a:p>
          <a:p>
            <a:r>
              <a:rPr lang="es-MX" dirty="0"/>
              <a:t>En promoción y mantenimiento en salud, según el ciclo de vida, contamos con: </a:t>
            </a:r>
          </a:p>
          <a:p>
            <a:r>
              <a:rPr lang="es-MX" dirty="0"/>
              <a:t>Programas de prevención de cáncer: próstata, cérvix y seno. </a:t>
            </a:r>
          </a:p>
          <a:p>
            <a:r>
              <a:rPr lang="es-MX" dirty="0"/>
              <a:t>Programa maternidad segura : planificación familiar </a:t>
            </a:r>
          </a:p>
          <a:p>
            <a:r>
              <a:rPr lang="es-MX" dirty="0"/>
              <a:t>Programa de nefro protección : hipertensos y diabéticos </a:t>
            </a:r>
          </a:p>
          <a:p>
            <a:r>
              <a:rPr lang="es-MX" dirty="0"/>
              <a:t>Programas de infecciosas: VIH y tuberculosis </a:t>
            </a:r>
          </a:p>
          <a:p>
            <a:r>
              <a:rPr lang="es-MX" dirty="0"/>
              <a:t>Protección especifica - atención preventiva en salud bucal </a:t>
            </a:r>
          </a:p>
          <a:p>
            <a:r>
              <a:rPr lang="es-MX" dirty="0"/>
              <a:t>Detección temprana - alteraciones del crecimiento y desarrollo </a:t>
            </a:r>
          </a:p>
          <a:p>
            <a:r>
              <a:rPr lang="es-MX" dirty="0"/>
              <a:t>Detección temprana - alteraciones del desarrollo del joven</a:t>
            </a:r>
          </a:p>
          <a:p>
            <a:r>
              <a:rPr lang="es-MX" dirty="0"/>
              <a:t>Detección temprana - alteraciones en el adulto ( mayor a 45 años)</a:t>
            </a:r>
          </a:p>
        </p:txBody>
      </p:sp>
    </p:spTree>
    <p:extLst>
      <p:ext uri="{BB962C8B-B14F-4D97-AF65-F5344CB8AC3E}">
        <p14:creationId xmlns:p14="http://schemas.microsoft.com/office/powerpoint/2010/main" val="37592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0976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INFORME DE GESTION –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84294"/>
            <a:ext cx="8596668" cy="2877671"/>
          </a:xfrm>
        </p:spPr>
        <p:txBody>
          <a:bodyPr/>
          <a:lstStyle/>
          <a:p>
            <a:r>
              <a:rPr lang="es-MX" dirty="0"/>
              <a:t>ATENCION PARA LA SALUD </a:t>
            </a:r>
          </a:p>
          <a:p>
            <a:r>
              <a:rPr lang="es-MX" dirty="0"/>
              <a:t>Compra de equipos biomédicos, elementos de protección personal </a:t>
            </a:r>
          </a:p>
          <a:p>
            <a:r>
              <a:rPr lang="es-MX" dirty="0"/>
              <a:t>Implementación de protocolos y planes de contingencia. </a:t>
            </a:r>
          </a:p>
          <a:p>
            <a:r>
              <a:rPr lang="es-MX" dirty="0"/>
              <a:t>Capacitación al talento humano asistencial y administrativo </a:t>
            </a:r>
          </a:p>
        </p:txBody>
      </p:sp>
    </p:spTree>
    <p:extLst>
      <p:ext uri="{BB962C8B-B14F-4D97-AF65-F5344CB8AC3E}">
        <p14:creationId xmlns:p14="http://schemas.microsoft.com/office/powerpoint/2010/main" val="6200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GESTION –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92625"/>
            <a:ext cx="8596668" cy="4548738"/>
          </a:xfrm>
        </p:spPr>
        <p:txBody>
          <a:bodyPr/>
          <a:lstStyle/>
          <a:p>
            <a:r>
              <a:rPr lang="es-MX" dirty="0"/>
              <a:t>TALENTO HUMANO:</a:t>
            </a:r>
          </a:p>
          <a:p>
            <a:r>
              <a:rPr lang="es-MX" dirty="0"/>
              <a:t>Personal administrativo: 14 trabajadores ( Directora, Tesorera, Secretaria, Almacenista, auxiliar de programa 4505, Facturadora, Archivo ,Atención al usuario, Contador, Auditor, Servicios generales, Biomédico, Conductor Extramural, Celador (1)) </a:t>
            </a:r>
          </a:p>
          <a:p>
            <a:r>
              <a:rPr lang="es-MX" dirty="0"/>
              <a:t>Personal asistencial : 14 trabajadores Psicóloga, Post consulta (2) Promotores (3), Regente en farmacia, Odontóloga ,médicos, (2) ,Bacterióloga, Auxiliar laboratorio, enfermera jefe, auxiliar de odontología.</a:t>
            </a:r>
          </a:p>
        </p:txBody>
      </p:sp>
    </p:spTree>
    <p:extLst>
      <p:ext uri="{BB962C8B-B14F-4D97-AF65-F5344CB8AC3E}">
        <p14:creationId xmlns:p14="http://schemas.microsoft.com/office/powerpoint/2010/main" val="32614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INFORME DE GESTION –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624" y="1317813"/>
            <a:ext cx="9856694" cy="4723550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GESTION DEL CONOCIMIENTO</a:t>
            </a:r>
          </a:p>
          <a:p>
            <a:pPr marL="0" indent="0" algn="ctr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TALENTO HUMANO: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CRONOGRAMAS: CAPACITACIONES INTERNA Y EXTERNAS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ASITENCIAS TECNICAS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INDUCION Y REINDUCCION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RUTAS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PROTOCOLOS </a:t>
            </a:r>
          </a:p>
        </p:txBody>
      </p:sp>
    </p:spTree>
    <p:extLst>
      <p:ext uri="{BB962C8B-B14F-4D97-AF65-F5344CB8AC3E}">
        <p14:creationId xmlns:p14="http://schemas.microsoft.com/office/powerpoint/2010/main" val="4287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659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INFORME DE GESTION – VIGENCIA 2022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79177"/>
            <a:ext cx="10329022" cy="45621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dirty="0"/>
              <a:t>GESTION DEL CONOCIMIENTO </a:t>
            </a:r>
          </a:p>
          <a:p>
            <a:pPr marL="0" indent="0">
              <a:buNone/>
            </a:pPr>
            <a:r>
              <a:rPr lang="es-MX" dirty="0">
                <a:latin typeface="+mj-lt"/>
              </a:rPr>
              <a:t>AUDITORIAS INTERNAS Y EXTERNAS :</a:t>
            </a:r>
          </a:p>
          <a:p>
            <a:pPr marL="0" indent="0" algn="just">
              <a:buNone/>
            </a:pPr>
            <a:r>
              <a:rPr lang="es-MX" dirty="0">
                <a:latin typeface="+mj-lt"/>
              </a:rPr>
              <a:t>PRIMER TRIMESTRE: </a:t>
            </a:r>
            <a:r>
              <a:rPr lang="es-CO" dirty="0">
                <a:latin typeface="+mj-lt"/>
                <a:cs typeface="Arial" panose="020B0604020202020204" pitchFamily="34" charset="0"/>
              </a:rPr>
              <a:t>A</a:t>
            </a:r>
            <a:r>
              <a:rPr lang="es-CO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uditoria  de seguimiento a  plan de mejoramiento ECNT,AIEPI, seguridad del paciente, PYMS y  VSP, calificación de </a:t>
            </a:r>
            <a:r>
              <a:rPr lang="es-CO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82.4%</a:t>
            </a:r>
            <a:r>
              <a:rPr lang="es-CO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nivel de cumplimiento adecuado</a:t>
            </a:r>
            <a:endParaRPr lang="es-MX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latin typeface="+mj-lt"/>
              </a:rPr>
              <a:t>Auditoria de DLS - IVC a los diferentes programas con nivel de cumplimiento adecuado </a:t>
            </a:r>
          </a:p>
          <a:p>
            <a:pPr marL="0" indent="0">
              <a:buNone/>
            </a:pPr>
            <a:r>
              <a:rPr lang="es-MX" dirty="0">
                <a:latin typeface="+mj-lt"/>
              </a:rPr>
              <a:t>TERCER TRIMESTRE :Auditoría IDSN : Verificarificacion de prestadores de servicios de salud de Emssanar SAS, cumplir con las condiciones mínimas para garantizar una atención con criterios de calidad y seguridad que permita cerrar brechas antes y durante el proceso de contratación.</a:t>
            </a:r>
          </a:p>
          <a:p>
            <a:pPr marL="0" indent="0">
              <a:buNone/>
            </a:pPr>
            <a:r>
              <a:rPr lang="es-MX" dirty="0">
                <a:latin typeface="+mj-lt"/>
              </a:rPr>
              <a:t>Instituto departamental de salud – IDSN:* Programa de tuberculosis : Porcentaje cumplimiento plan 90%</a:t>
            </a:r>
          </a:p>
          <a:p>
            <a:pPr marL="0" indent="0" algn="l">
              <a:buNone/>
            </a:pPr>
            <a:r>
              <a:rPr lang="es-MX" b="0" i="0" dirty="0">
                <a:solidFill>
                  <a:srgbClr val="222222"/>
                </a:solidFill>
                <a:effectLst/>
                <a:latin typeface="+mj-lt"/>
              </a:rPr>
              <a:t>*Visita presencial de Inspección y Vigilancia según resolución 2465 del 2016 realizada los días 15 y 16 de julio del 2022, se realizó un Plan de mejora cumplidas en su totalidad. </a:t>
            </a:r>
          </a:p>
          <a:p>
            <a:pPr marL="0" indent="0">
              <a:buNone/>
            </a:pPr>
            <a:r>
              <a:rPr lang="es-MX" dirty="0">
                <a:latin typeface="+mj-lt"/>
              </a:rPr>
              <a:t>IV TRIMESTRE: Visita Control y Monitoreo RUA- RESPEL: El Representante Legal, dio cumplimiento con la normatividad vigente Resolución 1362 de 2007, y realizó el reporte de residuos peligrosos ante la Plataforma del IDEAM,cumpliendo con las fechas establecidas para la vigencia 2021.</a:t>
            </a:r>
          </a:p>
          <a:p>
            <a:pPr marL="0" indent="0" algn="l">
              <a:buNone/>
            </a:pPr>
            <a:endParaRPr lang="es-MX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85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74812"/>
            <a:ext cx="8596668" cy="645459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GESTION –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729" y="820271"/>
            <a:ext cx="11631583" cy="59496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/>
              <a:t>GESTION DEL CONOCIMIENTO</a:t>
            </a:r>
          </a:p>
          <a:p>
            <a:pPr marL="0" indent="0">
              <a:buNone/>
            </a:pPr>
            <a:r>
              <a:rPr lang="es-MX" dirty="0"/>
              <a:t>COMITES INSTITUCIONALES :</a:t>
            </a:r>
          </a:p>
          <a:p>
            <a:pPr marL="0" indent="0">
              <a:buNone/>
            </a:pPr>
            <a:r>
              <a:rPr lang="es-MX" b="1" dirty="0"/>
              <a:t>MENSUALES: </a:t>
            </a:r>
          </a:p>
          <a:p>
            <a:pPr marL="0" indent="0">
              <a:buNone/>
            </a:pPr>
            <a:r>
              <a:rPr lang="es-MX" dirty="0"/>
              <a:t>Equipo de respuesta inmediata: ERI                                     </a:t>
            </a:r>
          </a:p>
          <a:p>
            <a:pPr marL="0" indent="0">
              <a:buNone/>
            </a:pPr>
            <a:r>
              <a:rPr lang="es-MX" dirty="0"/>
              <a:t>Vigilancia Epidemiológica </a:t>
            </a:r>
          </a:p>
          <a:p>
            <a:pPr marL="0" indent="0">
              <a:buNone/>
            </a:pPr>
            <a:r>
              <a:rPr lang="es-MX" dirty="0"/>
              <a:t>Farmacia y tecno vigilancia   </a:t>
            </a:r>
          </a:p>
          <a:p>
            <a:pPr marL="0" indent="0">
              <a:buNone/>
            </a:pPr>
            <a:r>
              <a:rPr lang="es-MX" dirty="0"/>
              <a:t>Ética hospitalaria</a:t>
            </a:r>
          </a:p>
          <a:p>
            <a:pPr marL="0" indent="0" algn="just">
              <a:buNone/>
            </a:pPr>
            <a:r>
              <a:rPr lang="es-MX" dirty="0"/>
              <a:t>   </a:t>
            </a:r>
            <a:r>
              <a:rPr lang="es-MX" b="1" dirty="0"/>
              <a:t>TRIMESTRALES </a:t>
            </a:r>
          </a:p>
          <a:p>
            <a:pPr marL="0" indent="0">
              <a:buNone/>
            </a:pPr>
            <a:r>
              <a:rPr lang="es-MX" dirty="0"/>
              <a:t> Técnico científico </a:t>
            </a:r>
          </a:p>
          <a:p>
            <a:pPr marL="0" indent="0">
              <a:buNone/>
            </a:pPr>
            <a:r>
              <a:rPr lang="es-MX" dirty="0"/>
              <a:t> Historias clínicas </a:t>
            </a:r>
          </a:p>
          <a:p>
            <a:pPr marL="0" indent="0">
              <a:buNone/>
            </a:pPr>
            <a:r>
              <a:rPr lang="es-MX" dirty="0"/>
              <a:t> Seguridad de pacientes </a:t>
            </a:r>
          </a:p>
          <a:p>
            <a:pPr marL="0" indent="0">
              <a:buNone/>
            </a:pPr>
            <a:r>
              <a:rPr lang="es-MX" dirty="0"/>
              <a:t> Gestión ambiental- GAGAS </a:t>
            </a:r>
          </a:p>
          <a:p>
            <a:pPr marL="0" indent="0">
              <a:buNone/>
            </a:pPr>
            <a:r>
              <a:rPr lang="es-MX" dirty="0"/>
              <a:t> Compras </a:t>
            </a:r>
          </a:p>
          <a:p>
            <a:pPr marL="0" indent="0">
              <a:buNone/>
            </a:pPr>
            <a:r>
              <a:rPr lang="es-MX" dirty="0"/>
              <a:t>Salud mental </a:t>
            </a:r>
          </a:p>
          <a:p>
            <a:pPr marL="0" indent="0">
              <a:buNone/>
            </a:pPr>
            <a:r>
              <a:rPr lang="es-MX" dirty="0"/>
              <a:t>Enfermedades crónicas no transmisible</a:t>
            </a:r>
          </a:p>
          <a:p>
            <a:pPr algn="ctr"/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05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74813"/>
            <a:ext cx="8596668" cy="63201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GESTION –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806825"/>
            <a:ext cx="9448301" cy="5234537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SEGURIDAD EN EL TRABAJO (CIRCULAR 017 MINTRABAJO)</a:t>
            </a:r>
          </a:p>
          <a:p>
            <a:pPr marL="0" indent="0" algn="ctr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Planes de contingencia</a:t>
            </a:r>
          </a:p>
          <a:p>
            <a:pPr marL="0" indent="0">
              <a:buNone/>
            </a:pPr>
            <a:r>
              <a:rPr lang="es-MX" dirty="0"/>
              <a:t>Disposición de insumos y materiales de protección personal para trabajadores de salud (énfasis en personal de </a:t>
            </a:r>
            <a:r>
              <a:rPr lang="es-MX" dirty="0" smtClean="0"/>
              <a:t>IPS)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55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01706"/>
            <a:ext cx="8596668" cy="57822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GESTION –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900953"/>
            <a:ext cx="8596668" cy="5140409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FORTALECIMIENTO INSTITUCIONAL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MATERIALES E INSUMOS PARA LA PRESTACIÓN DE LOS SERVICIOS:</a:t>
            </a:r>
          </a:p>
          <a:p>
            <a:pPr marL="0" indent="0">
              <a:buNone/>
            </a:pPr>
            <a:r>
              <a:rPr lang="es-MX" dirty="0"/>
              <a:t>Mensualmente se realiza compras para las áreas de: laboratorio, farmacia, procedimientos, odontología y área administrativa.</a:t>
            </a:r>
          </a:p>
          <a:p>
            <a:pPr marL="0" indent="0">
              <a:buNone/>
            </a:pPr>
            <a:r>
              <a:rPr lang="es-MX" dirty="0"/>
              <a:t>CONTRATOS DE SUMINISTRO Y PRESTACION DE SERVICIOS CON PERSONAS JURIDICAS: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Clinizad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ESE San Bartolomé</a:t>
            </a:r>
          </a:p>
        </p:txBody>
      </p:sp>
    </p:spTree>
    <p:extLst>
      <p:ext uri="{BB962C8B-B14F-4D97-AF65-F5344CB8AC3E}">
        <p14:creationId xmlns:p14="http://schemas.microsoft.com/office/powerpoint/2010/main" val="24564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15154"/>
            <a:ext cx="8596668" cy="57822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INFORME DE GESTION –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062319"/>
            <a:ext cx="8596668" cy="4979044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 FORTALECIMIENTO INSTITUCIONAL </a:t>
            </a:r>
          </a:p>
          <a:p>
            <a:pPr marL="0" indent="0">
              <a:buNone/>
            </a:pPr>
            <a:r>
              <a:rPr lang="es-MX" dirty="0"/>
              <a:t>      MANTENIMIENTO HOSPITALARIO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Levantamiento de hojas de vida de equipos biomédicos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Mantenimiento preventivo de equipos biomédicos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Mantenimiento </a:t>
            </a:r>
            <a:r>
              <a:rPr lang="es-MX" dirty="0"/>
              <a:t>preventivo de equipos de computo</a:t>
            </a:r>
          </a:p>
          <a:p>
            <a:pPr marL="0" indent="0">
              <a:buNone/>
            </a:pPr>
            <a:r>
              <a:rPr lang="es-MX" dirty="0"/>
              <a:t>     ASEGURAMIENTO DE BIENES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Adquisición de póliza de seguro de bienes anuales</a:t>
            </a:r>
          </a:p>
          <a:p>
            <a:pPr marL="0" indent="0">
              <a:buNone/>
            </a:pPr>
            <a:r>
              <a:rPr lang="es-MX" dirty="0"/>
              <a:t>     SISTEMA DE INFORMACION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Actualización </a:t>
            </a:r>
            <a:r>
              <a:rPr lang="es-MX" dirty="0"/>
              <a:t>programa </a:t>
            </a:r>
            <a:r>
              <a:rPr lang="es-MX" dirty="0" smtClean="0"/>
              <a:t>INFOSALUD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31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88259"/>
            <a:ext cx="8596668" cy="699247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INVERSIONES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388" y="1062318"/>
            <a:ext cx="11322424" cy="5688105"/>
          </a:xfrm>
        </p:spPr>
        <p:txBody>
          <a:bodyPr/>
          <a:lstStyle/>
          <a:p>
            <a:pPr marL="0" indent="0" algn="just">
              <a:buNone/>
            </a:pPr>
            <a:r>
              <a:rPr lang="es-MX" b="0" i="1" dirty="0">
                <a:solidFill>
                  <a:srgbClr val="222222"/>
                </a:solidFill>
                <a:effectLst/>
                <a:latin typeface="arial, sans-serif"/>
              </a:rPr>
              <a:t>Resolución 2465 de junio de 2016. Por la cual se adoptan los indicadores antropométricos, patrones de referencia y puntos de corte para la clasificación antropométrica del estado nutricional de niñas, niños y adolescentes menores de 18 años de edad, adultos de 18 a 64 años de edad y gestantes adultas y se dictan otras disposiciones.</a:t>
            </a:r>
          </a:p>
          <a:p>
            <a:pPr marL="0" indent="0" algn="just">
              <a:buNone/>
            </a:pPr>
            <a:endParaRPr lang="es-MX" i="1" dirty="0">
              <a:solidFill>
                <a:srgbClr val="222222"/>
              </a:solidFill>
              <a:latin typeface="arial, sans-serif"/>
            </a:endParaRPr>
          </a:p>
          <a:p>
            <a:pPr algn="just"/>
            <a:r>
              <a:rPr lang="es-MX" i="1" dirty="0">
                <a:solidFill>
                  <a:srgbClr val="222222"/>
                </a:solidFill>
                <a:latin typeface="arial, sans-serif"/>
              </a:rPr>
              <a:t>Adquisición de 1 tallímetro y 1 infantometro para el consultorio N°1,TOTAL:1,939,330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356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7C78D1-5542-D520-37DF-B882035A5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87" t="41835" r="32293" b="27340"/>
          <a:stretch/>
        </p:blipFill>
        <p:spPr>
          <a:xfrm>
            <a:off x="1400961" y="3429000"/>
            <a:ext cx="2525086" cy="28031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AA375D6-C150-F463-33F1-7E6BCB8DC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25" t="28379" r="39725" b="25627"/>
          <a:stretch/>
        </p:blipFill>
        <p:spPr>
          <a:xfrm>
            <a:off x="4043494" y="3429000"/>
            <a:ext cx="2810312" cy="28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2834" y="1930400"/>
            <a:ext cx="10278689" cy="3880773"/>
          </a:xfrm>
        </p:spPr>
        <p:txBody>
          <a:bodyPr>
            <a:normAutofit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presente informe de rendición de cuentas publicas en atención en salud como herramienta de control social es un informe por medio del cual el  actual representante legal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DIANA CAROLINA CANACUAN PERENGUEZ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; dan a conocer a la comunidad del municipio de Córdoba , sobre la gestión realizada de la vigencia 2022, como muestra de transparencia y preocupación por el mejoramiento continuo.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B193D09-8245-4921-B03E-3E1A5E142E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49" y="419735"/>
            <a:ext cx="913130" cy="850265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0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F29806-123B-DFB2-52AD-1C736B883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21" y="851907"/>
            <a:ext cx="8596668" cy="3880773"/>
          </a:xfrm>
        </p:spPr>
        <p:txBody>
          <a:bodyPr/>
          <a:lstStyle/>
          <a:p>
            <a:r>
              <a:rPr lang="es-MX" i="1" dirty="0">
                <a:solidFill>
                  <a:srgbClr val="222222"/>
                </a:solidFill>
                <a:latin typeface="arial, sans-serif"/>
              </a:rPr>
              <a:t>Adquisición de 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CINTA MÉTRICA marca SECA : N°4 TOTAL :156,000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0DA26E8-3FED-9C8A-C441-6A077393D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24722" b="6447"/>
          <a:stretch/>
        </p:blipFill>
        <p:spPr bwMode="auto">
          <a:xfrm>
            <a:off x="971186" y="1601056"/>
            <a:ext cx="5354446" cy="2861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3024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INVERSIONES VIGENCIA 2022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75077" y="2853750"/>
            <a:ext cx="9691937" cy="2891118"/>
          </a:xfrm>
        </p:spPr>
        <p:txBody>
          <a:bodyPr/>
          <a:lstStyle/>
          <a:p>
            <a:pPr algn="r"/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575077" y="1656469"/>
            <a:ext cx="9691937" cy="33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INVERSIÓN EN CALIBRACIÓN DE EQUIPOS BIOMEDICOS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oto Del Tensiómetro Con Estetoscopio Contra El Fondo Blan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57699"/>
            <a:ext cx="12382500" cy="39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Foto Del Tensiómetro Con Estetoscopio Contra El Fondo Blanco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06" y="4001019"/>
            <a:ext cx="17335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Balanza pesa-personas - Todos los fabricantes de dispositivos médic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07" y="3834892"/>
            <a:ext cx="1773635" cy="15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ómo influyen la Humedad y Temperatura en la Conservación de nuestros  documentos? – DOKUTEKA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71" y="4084083"/>
            <a:ext cx="1376642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IENYTEC TERMÓMETROS INFRARROJOS CORPORALES SIN CONTACTO DE PISTOLA DIGITAL  | BOGOTA COLOMB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87" y="4001019"/>
            <a:ext cx="2762696" cy="1404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030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341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INVERSIONES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55694"/>
            <a:ext cx="8596668" cy="4185668"/>
          </a:xfrm>
        </p:spPr>
        <p:txBody>
          <a:bodyPr/>
          <a:lstStyle/>
          <a:p>
            <a:r>
              <a:rPr lang="es-MX" dirty="0"/>
              <a:t>Programa de INFOSALUD</a:t>
            </a:r>
          </a:p>
          <a:p>
            <a:r>
              <a:rPr lang="es-MX" dirty="0"/>
              <a:t>Contrato de facturación electrónica ZAPHIRO</a:t>
            </a:r>
          </a:p>
          <a:p>
            <a:r>
              <a:rPr lang="es-MX" dirty="0"/>
              <a:t>Actualizacion sistema contable y almacén SYS APOLO</a:t>
            </a:r>
          </a:p>
        </p:txBody>
      </p:sp>
    </p:spTree>
    <p:extLst>
      <p:ext uri="{BB962C8B-B14F-4D97-AF65-F5344CB8AC3E}">
        <p14:creationId xmlns:p14="http://schemas.microsoft.com/office/powerpoint/2010/main" val="508552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995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INVERSIONES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344706"/>
            <a:ext cx="9797925" cy="5109881"/>
          </a:xfrm>
        </p:spPr>
        <p:txBody>
          <a:bodyPr/>
          <a:lstStyle/>
          <a:p>
            <a:r>
              <a:rPr lang="es-MX" dirty="0"/>
              <a:t>Inversión de plan hospitalario: EXTRAMURAL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674C32B-7596-3761-FA6D-316825251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" t="13578" r="5926" b="20978"/>
          <a:stretch/>
        </p:blipFill>
        <p:spPr>
          <a:xfrm>
            <a:off x="1593909" y="1997061"/>
            <a:ext cx="6358856" cy="33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1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82388"/>
            <a:ext cx="8596668" cy="59167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DONACIONES CABILDO INDIGENA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047" y="874059"/>
            <a:ext cx="11255187" cy="5167303"/>
          </a:xfrm>
        </p:spPr>
        <p:txBody>
          <a:bodyPr/>
          <a:lstStyle/>
          <a:p>
            <a:r>
              <a:rPr lang="es-MX" dirty="0"/>
              <a:t>Por parte del Resguardo Indígena de Males se hace donación de entrega de equipos de cómputo y equipos biomédicos para el fortalecimiento institucional.</a:t>
            </a:r>
          </a:p>
          <a:p>
            <a:r>
              <a:rPr lang="es-MX" dirty="0"/>
              <a:t>EQUIPOS DE COMPUTO : 14,166,713</a:t>
            </a:r>
          </a:p>
          <a:p>
            <a:r>
              <a:rPr lang="es-MX" dirty="0"/>
              <a:t>ADQUISICION DE ARTICULOS E IMPLEMENTOS DE ASEO : 3,11,520</a:t>
            </a:r>
          </a:p>
          <a:p>
            <a:r>
              <a:rPr lang="es-MX" dirty="0"/>
              <a:t>ADQUISICION DE ARTICULOS DE PAPELERIA E IMPLEMENTOS DE OFICINA: 5,872,768</a:t>
            </a:r>
          </a:p>
          <a:p>
            <a:r>
              <a:rPr lang="es-MX" dirty="0"/>
              <a:t>ADQUISICION DE EQUIPOS BIOMEDICOS:25,960,000</a:t>
            </a:r>
          </a:p>
          <a:p>
            <a:r>
              <a:rPr lang="es-MX" dirty="0"/>
              <a:t>DOCUMENTACIÓN PARA HABILITACIÓN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0B0E47F-EC20-0A6A-0D90-D728789F9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15274" r="24474" b="3769"/>
          <a:stretch/>
        </p:blipFill>
        <p:spPr bwMode="auto">
          <a:xfrm>
            <a:off x="677334" y="3712032"/>
            <a:ext cx="2079115" cy="266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9FCEA65-6FC4-BE32-1D2B-86551CEE3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7438" r="14630" b="38900"/>
          <a:stretch/>
        </p:blipFill>
        <p:spPr bwMode="auto">
          <a:xfrm>
            <a:off x="2851295" y="3712032"/>
            <a:ext cx="2685439" cy="266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8CDD59D-8270-0C8F-B8B4-31D7485694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r="34310"/>
          <a:stretch/>
        </p:blipFill>
        <p:spPr bwMode="auto">
          <a:xfrm>
            <a:off x="5631580" y="3712032"/>
            <a:ext cx="2242137" cy="266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9D0BEFD-1110-BFB6-7097-9B1579330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63" y="3712032"/>
            <a:ext cx="2953903" cy="2730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91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53ABE46-A8ED-B300-1D8B-85D50AD50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 r="3927" b="7778"/>
          <a:stretch/>
        </p:blipFill>
        <p:spPr bwMode="auto">
          <a:xfrm>
            <a:off x="1189062" y="1082179"/>
            <a:ext cx="3978555" cy="4174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4EA956D-6BFC-04F9-F10E-A1F4E4CA0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76" y="1082179"/>
            <a:ext cx="4991100" cy="4174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89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33020222-D716-F796-66E6-71CC0CDD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98159"/>
              </p:ext>
            </p:extLst>
          </p:nvPr>
        </p:nvGraphicFramePr>
        <p:xfrm>
          <a:off x="1468073" y="1556286"/>
          <a:ext cx="6411678" cy="389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950">
                  <a:extLst>
                    <a:ext uri="{9D8B030D-6E8A-4147-A177-3AD203B41FA5}">
                      <a16:colId xmlns:a16="http://schemas.microsoft.com/office/drawing/2014/main" xmlns="" val="1460881910"/>
                    </a:ext>
                  </a:extLst>
                </a:gridCol>
                <a:gridCol w="2318018">
                  <a:extLst>
                    <a:ext uri="{9D8B030D-6E8A-4147-A177-3AD203B41FA5}">
                      <a16:colId xmlns:a16="http://schemas.microsoft.com/office/drawing/2014/main" xmlns="" val="4056829781"/>
                    </a:ext>
                  </a:extLst>
                </a:gridCol>
                <a:gridCol w="162359">
                  <a:extLst>
                    <a:ext uri="{9D8B030D-6E8A-4147-A177-3AD203B41FA5}">
                      <a16:colId xmlns:a16="http://schemas.microsoft.com/office/drawing/2014/main" xmlns="" val="642236722"/>
                    </a:ext>
                  </a:extLst>
                </a:gridCol>
                <a:gridCol w="2815351">
                  <a:extLst>
                    <a:ext uri="{9D8B030D-6E8A-4147-A177-3AD203B41FA5}">
                      <a16:colId xmlns:a16="http://schemas.microsoft.com/office/drawing/2014/main" xmlns="" val="3058953562"/>
                    </a:ext>
                  </a:extLst>
                </a:gridCol>
              </a:tblGrid>
              <a:tr h="9525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</a:rPr>
                        <a:t>EQUIPO DE CÓMPUTO DE MESA TODO EN UNO: Con procesador i3-10100 de décima generación (4 núcleos, caché de 12 M, 2,9 GHz a 4,3 GHz), 4 GB, 1 x 4 GB, DDR4, 2666 MHz, Disco duro SATA de 3,5 pulgadas, 1 TB y 7200 rpm, 802.11ac 1x1 </a:t>
                      </a:r>
                      <a:r>
                        <a:rPr lang="es-CO" sz="1100" dirty="0" err="1">
                          <a:effectLst/>
                        </a:rPr>
                        <a:t>WiFi</a:t>
                      </a:r>
                      <a:r>
                        <a:rPr lang="es-CO" sz="1100" dirty="0">
                          <a:effectLst/>
                        </a:rPr>
                        <a:t> y Bluetooth, Sistema operativo Windows 10 home, Monitor E1916Hv 18,5”, con Garantía de 1 año de servicio de hardware con OnSite y office instalado con su respectiva licencia.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93098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UNIDAD: 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VALOR UNITARIO: $ 2.373.429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VALOR TOTAL: $ 9.493.716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1951057"/>
                  </a:ext>
                </a:extLst>
              </a:tr>
              <a:tr h="276225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REGULADORES ESTABILIZADOR DE ENERGÍA: U2000 - 8 salidas - 8 reguladas.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24285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UNIDAD:7                   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VALOR UNITARIO: $ 91.000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VALOR TOTAL: $ 637.000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2911573"/>
                  </a:ext>
                </a:extLst>
              </a:tr>
              <a:tr h="40005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UPS RESERVA DE ENERGÍA: Voltaje de entrada CA: 120V. Potencia pico: 1000VA. Autonomía máxima de la batería: 40 m. Cantidad de tomas: 8. Tipo de UPS: Interactiva.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835323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UNIDAD:1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VALOR UNITARIO: $ 719.997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VALOR TOTAL: $ 719.997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5151824"/>
                  </a:ext>
                </a:extLst>
              </a:tr>
              <a:tr h="260985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IMPRESORA MULTIFUNCIONAL: Conexión WIFI/USB - 15000 páginas negro - 5000 páginas color - 30PPM, negro - 12PPM color- Garantía 24 meses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57868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UNIDAD:4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VALOR UNITARIO: $ 829.000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</a:rPr>
                        <a:t>VALOR TOTAL: $ 3.316.000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58485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93D662E-72E3-6A19-66C9-E2FA9FCB602E}"/>
              </a:ext>
            </a:extLst>
          </p:cNvPr>
          <p:cNvSpPr txBox="1"/>
          <p:nvPr/>
        </p:nvSpPr>
        <p:spPr>
          <a:xfrm>
            <a:off x="1468073" y="5576359"/>
            <a:ext cx="609879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rgbClr val="1F4E79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</a:t>
            </a:r>
            <a:r>
              <a:rPr lang="es-ES" sz="1800" b="1" dirty="0">
                <a:solidFill>
                  <a:srgbClr val="1F4E79"/>
                </a:solidFill>
                <a:effectLst/>
                <a:highlight>
                  <a:srgbClr val="D3D3D3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dirty="0">
                <a:solidFill>
                  <a:srgbClr val="1F4E79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TOTAL DE: $14.166.713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D29A063-25FE-52D8-8BF0-9EC8F62EC128}"/>
              </a:ext>
            </a:extLst>
          </p:cNvPr>
          <p:cNvSpPr txBox="1"/>
          <p:nvPr/>
        </p:nvSpPr>
        <p:spPr>
          <a:xfrm>
            <a:off x="3418514" y="431844"/>
            <a:ext cx="609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MATERIALES DE CÓMPUTO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1393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556B7FD-53DF-09F9-7534-20AE361302D7}"/>
              </a:ext>
            </a:extLst>
          </p:cNvPr>
          <p:cNvSpPr txBox="1"/>
          <p:nvPr/>
        </p:nvSpPr>
        <p:spPr>
          <a:xfrm>
            <a:off x="2881619" y="969905"/>
            <a:ext cx="609879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ADQUISICIÓN DE ARTÍCULOS E IMPLEMENTOS DE ASEO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CE4D1AD6-D1A3-DA75-09E5-42896675B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76246"/>
              </p:ext>
            </p:extLst>
          </p:nvPr>
        </p:nvGraphicFramePr>
        <p:xfrm>
          <a:off x="3081972" y="1748383"/>
          <a:ext cx="6028055" cy="179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414">
                  <a:extLst>
                    <a:ext uri="{9D8B030D-6E8A-4147-A177-3AD203B41FA5}">
                      <a16:colId xmlns:a16="http://schemas.microsoft.com/office/drawing/2014/main" xmlns="" val="2614627146"/>
                    </a:ext>
                  </a:extLst>
                </a:gridCol>
                <a:gridCol w="1077006">
                  <a:extLst>
                    <a:ext uri="{9D8B030D-6E8A-4147-A177-3AD203B41FA5}">
                      <a16:colId xmlns:a16="http://schemas.microsoft.com/office/drawing/2014/main" xmlns="" val="1100840249"/>
                    </a:ext>
                  </a:extLst>
                </a:gridCol>
                <a:gridCol w="900999">
                  <a:extLst>
                    <a:ext uri="{9D8B030D-6E8A-4147-A177-3AD203B41FA5}">
                      <a16:colId xmlns:a16="http://schemas.microsoft.com/office/drawing/2014/main" xmlns="" val="3394541541"/>
                    </a:ext>
                  </a:extLst>
                </a:gridCol>
                <a:gridCol w="1170410">
                  <a:extLst>
                    <a:ext uri="{9D8B030D-6E8A-4147-A177-3AD203B41FA5}">
                      <a16:colId xmlns:a16="http://schemas.microsoft.com/office/drawing/2014/main" xmlns="" val="2972060697"/>
                    </a:ext>
                  </a:extLst>
                </a:gridCol>
                <a:gridCol w="991226">
                  <a:extLst>
                    <a:ext uri="{9D8B030D-6E8A-4147-A177-3AD203B41FA5}">
                      <a16:colId xmlns:a16="http://schemas.microsoft.com/office/drawing/2014/main" xmlns="" val="2947278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DESCRIPCIÓN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UNI.MEDIDA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CANTIDAD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VALOR UNITARIO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VALOR 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325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Traperos (Incluye Palo)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Unidad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$9.680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$38.720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3996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Desinfectante límpido por 3800 ml Caja x 6 unidades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Caja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$58.080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$116.160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84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Jabón polvo bulto de 20 kilos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Bulto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$132.000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$132.000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2978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Ambientador ventilador con repuesto colonia fresca 10 ml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Unidad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$24.640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</a:rPr>
                        <a:t>$24.640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82844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A224F64-74BF-CFDD-0D65-FEDB97BB3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037" y="30200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4097" name="Imagen 4">
            <a:extLst>
              <a:ext uri="{FF2B5EF4-FFF2-40B4-BE49-F238E27FC236}">
                <a16:creationId xmlns:a16="http://schemas.microsoft.com/office/drawing/2014/main" xmlns="" id="{D6AC7E6E-1389-6C61-6341-46550A73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87" y="4186035"/>
            <a:ext cx="2670097" cy="22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F0898C2-6CDE-EF8A-A127-60725FF5B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037" y="3521171"/>
            <a:ext cx="30698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UN TOTAL DE: $3.11.520</a:t>
            </a:r>
            <a:endParaRPr kumimoji="0" lang="es-CO" altLang="es-C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72B1470-400D-6AC9-B9F1-A193047E4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29" y="4186035"/>
            <a:ext cx="2695575" cy="2251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847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EEA61D1-88B9-8E29-687B-85655861682F}"/>
              </a:ext>
            </a:extLst>
          </p:cNvPr>
          <p:cNvSpPr txBox="1"/>
          <p:nvPr/>
        </p:nvSpPr>
        <p:spPr>
          <a:xfrm>
            <a:off x="1148825" y="144829"/>
            <a:ext cx="609879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ADQUISICIÓN DE ARTÍCULOS DE PAPELERÍA E IMPLEMENTOS DE OFICINA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9DE71D77-6CC9-DD1B-BE97-D8E49E1CB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51235"/>
              </p:ext>
            </p:extLst>
          </p:nvPr>
        </p:nvGraphicFramePr>
        <p:xfrm>
          <a:off x="962390" y="918933"/>
          <a:ext cx="6614044" cy="405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3357">
                  <a:extLst>
                    <a:ext uri="{9D8B030D-6E8A-4147-A177-3AD203B41FA5}">
                      <a16:colId xmlns:a16="http://schemas.microsoft.com/office/drawing/2014/main" xmlns="" val="2335297921"/>
                    </a:ext>
                  </a:extLst>
                </a:gridCol>
                <a:gridCol w="945054">
                  <a:extLst>
                    <a:ext uri="{9D8B030D-6E8A-4147-A177-3AD203B41FA5}">
                      <a16:colId xmlns:a16="http://schemas.microsoft.com/office/drawing/2014/main" xmlns="" val="1295873860"/>
                    </a:ext>
                  </a:extLst>
                </a:gridCol>
                <a:gridCol w="850415">
                  <a:extLst>
                    <a:ext uri="{9D8B030D-6E8A-4147-A177-3AD203B41FA5}">
                      <a16:colId xmlns:a16="http://schemas.microsoft.com/office/drawing/2014/main" xmlns="" val="271991309"/>
                    </a:ext>
                  </a:extLst>
                </a:gridCol>
                <a:gridCol w="1322276">
                  <a:extLst>
                    <a:ext uri="{9D8B030D-6E8A-4147-A177-3AD203B41FA5}">
                      <a16:colId xmlns:a16="http://schemas.microsoft.com/office/drawing/2014/main" xmlns="" val="3677257047"/>
                    </a:ext>
                  </a:extLst>
                </a:gridCol>
                <a:gridCol w="1322942">
                  <a:extLst>
                    <a:ext uri="{9D8B030D-6E8A-4147-A177-3AD203B41FA5}">
                      <a16:colId xmlns:a16="http://schemas.microsoft.com/office/drawing/2014/main" xmlns="" val="904368629"/>
                    </a:ext>
                  </a:extLst>
                </a:gridCol>
              </a:tblGrid>
              <a:tr h="13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DESCRIPCIÓN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UNI.MEDIDA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CANTIDAD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VALOR UNITARIO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VALOR TOTAL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2181794233"/>
                  </a:ext>
                </a:extLst>
              </a:tr>
              <a:tr h="28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Cajas de resmas papel carta color blanco *10 unidades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$202.400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$2.428.800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394965587"/>
                  </a:ext>
                </a:extLst>
              </a:tr>
              <a:tr h="28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Cajas de resmas papel oficio *10 unidades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10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$220.00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$2.200.000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2686502930"/>
                  </a:ext>
                </a:extLst>
              </a:tr>
              <a:tr h="13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Sobre de manila tamaño carta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Unidad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200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$ 264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$52.800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3480734814"/>
                  </a:ext>
                </a:extLst>
              </a:tr>
              <a:tr h="13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Sobre de manila tamaño oficio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Unidad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200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$352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$70.400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3585098790"/>
                  </a:ext>
                </a:extLst>
              </a:tr>
              <a:tr h="364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Marcador color negro punta 7 MM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effectLst/>
                        </a:rPr>
                        <a:t>Unidad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$1.760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$42.220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592358248"/>
                  </a:ext>
                </a:extLst>
              </a:tr>
              <a:tr h="13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Resaltadores diferentes colores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Unidad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24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$1.760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$42.220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4201629524"/>
                  </a:ext>
                </a:extLst>
              </a:tr>
              <a:tr h="28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Bolígrafos - Lapiceros Caja X 12 unidades - Negro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12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$9.504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$114.048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1545239479"/>
                  </a:ext>
                </a:extLst>
              </a:tr>
              <a:tr h="28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 Lápiz Mirado No. 2 x 12 unidades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effectLst/>
                        </a:rPr>
                        <a:t>10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$9.504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$95.040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2803403387"/>
                  </a:ext>
                </a:extLst>
              </a:tr>
              <a:tr h="28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Carpeta cartón tamaño oficio incluye gancho plástico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Unidad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500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$880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$440.000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1002698786"/>
                  </a:ext>
                </a:extLst>
              </a:tr>
              <a:tr h="28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Tablas de encuesta acrílica tamaño oficio varios colores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Unidad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10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$7.920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$79.200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3778705649"/>
                  </a:ext>
                </a:extLst>
              </a:tr>
              <a:tr h="13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Cinta de enmascarar 24*25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Unidad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10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$4.400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$44.000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1188982400"/>
                  </a:ext>
                </a:extLst>
              </a:tr>
              <a:tr h="13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Pliegos de cartulina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Unidad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$1.760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$35.200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879979544"/>
                  </a:ext>
                </a:extLst>
              </a:tr>
              <a:tr h="427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Paquetes de separadores * 6 unidades, plásticos diferentes colores, tamaño carta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Paquete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$3.520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$70.400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3060011380"/>
                  </a:ext>
                </a:extLst>
              </a:tr>
              <a:tr h="13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Cajas clips colores x 80 unidades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 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10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$2.640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$26.400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176058879"/>
                  </a:ext>
                </a:extLst>
              </a:tr>
              <a:tr h="427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Cajas organizadoras de elementos de oficina de 40cm de alto, 30 cm de ancho y 25 de largo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effectLst/>
                        </a:rPr>
                        <a:t>Unidad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effectLst/>
                        </a:rPr>
                        <a:t>$44.000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effectLst/>
                        </a:rPr>
                        <a:t>$132.000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/>
                </a:tc>
                <a:extLst>
                  <a:ext uri="{0D108BD9-81ED-4DB2-BD59-A6C34878D82A}">
                    <a16:rowId xmlns:a16="http://schemas.microsoft.com/office/drawing/2014/main" xmlns="" val="420666396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4BA9528-C376-3894-AFCD-98F47ADA7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855" y="4202027"/>
            <a:ext cx="11010237" cy="2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5121" name="Imagen 8">
            <a:extLst>
              <a:ext uri="{FF2B5EF4-FFF2-40B4-BE49-F238E27FC236}">
                <a16:creationId xmlns:a16="http://schemas.microsoft.com/office/drawing/2014/main" xmlns="" id="{75060070-534C-82BD-3B6F-4314D754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8" b="6363"/>
          <a:stretch>
            <a:fillRect/>
          </a:stretch>
        </p:blipFill>
        <p:spPr bwMode="auto">
          <a:xfrm>
            <a:off x="8159469" y="2180616"/>
            <a:ext cx="2898789" cy="202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73725CB-D529-C772-B1CE-201B9156B6BA}"/>
              </a:ext>
            </a:extLst>
          </p:cNvPr>
          <p:cNvSpPr txBox="1"/>
          <p:nvPr/>
        </p:nvSpPr>
        <p:spPr>
          <a:xfrm>
            <a:off x="858852" y="4964535"/>
            <a:ext cx="8554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UN TOTAL DE: $5.872.768</a:t>
            </a: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68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BC73B6-252F-99A7-E425-8E0D4497F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2" t="10765" r="33188" b="16942"/>
          <a:stretch/>
        </p:blipFill>
        <p:spPr>
          <a:xfrm>
            <a:off x="2550254" y="833840"/>
            <a:ext cx="5511566" cy="62641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4B1B707-09DA-D3F5-7B23-60154C2D2D49}"/>
              </a:ext>
            </a:extLst>
          </p:cNvPr>
          <p:cNvSpPr txBox="1"/>
          <p:nvPr/>
        </p:nvSpPr>
        <p:spPr>
          <a:xfrm>
            <a:off x="2046914" y="343841"/>
            <a:ext cx="7034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ACTA DE ADQUISICION DE EQUIPOS BIOMEDICOS:25,960,000</a:t>
            </a:r>
          </a:p>
        </p:txBody>
      </p:sp>
    </p:spTree>
    <p:extLst>
      <p:ext uri="{BB962C8B-B14F-4D97-AF65-F5344CB8AC3E}">
        <p14:creationId xmlns:p14="http://schemas.microsoft.com/office/powerpoint/2010/main" val="239886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4505" y="442383"/>
            <a:ext cx="8596668" cy="925585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CARACTERISTICAS DE LA ENTIDAD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4910" y="1609259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es-MX" sz="2800" dirty="0">
                <a:solidFill>
                  <a:schemeClr val="tx1"/>
                </a:solidFill>
              </a:rPr>
              <a:t>El Centro de Salud Indígena del Resguardo de Males- es una entidad sin animo, del sector privado , como su único socio el Cabildo Indígena del resguardo de males, regido por estatutos y normas establecidas por Ministerio de Salud Nacional. Para estas vigencias nuestro único socio, se a dado la importancia de hacer aportes sociales reflejados en suministros de computo, biomédicos y de bioseguridad.</a:t>
            </a:r>
          </a:p>
        </p:txBody>
      </p:sp>
    </p:spTree>
    <p:extLst>
      <p:ext uri="{BB962C8B-B14F-4D97-AF65-F5344CB8AC3E}">
        <p14:creationId xmlns:p14="http://schemas.microsoft.com/office/powerpoint/2010/main" val="23760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E3A110-8DFE-2903-BD6B-E697EB550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9" t="10520" r="33119" b="17732"/>
          <a:stretch/>
        </p:blipFill>
        <p:spPr>
          <a:xfrm>
            <a:off x="2642532" y="223672"/>
            <a:ext cx="5553512" cy="63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52A451E-F15D-544F-6354-85CC77BCC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7" t="10520" r="33188" b="14251"/>
          <a:stretch/>
        </p:blipFill>
        <p:spPr>
          <a:xfrm>
            <a:off x="2801923" y="92277"/>
            <a:ext cx="5654180" cy="66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64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0D16511-F64D-22C6-9BB3-868FE40C9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1" t="10886" r="33463" b="15841"/>
          <a:stretch/>
        </p:blipFill>
        <p:spPr>
          <a:xfrm>
            <a:off x="2617365" y="142613"/>
            <a:ext cx="5838738" cy="64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0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C6495F-9120-798A-EE5D-16D6B3B4C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6" t="10642" r="33532" b="17920"/>
          <a:stretch/>
        </p:blipFill>
        <p:spPr>
          <a:xfrm>
            <a:off x="2718033" y="293615"/>
            <a:ext cx="6132351" cy="63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9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699" y="188258"/>
            <a:ext cx="8596668" cy="64546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LINEAS DE ATENCIÓN IPS-I CENSAIM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285" y="1135599"/>
            <a:ext cx="9762564" cy="22934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ATENCION AL USUARIO: 3178318326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LINES DE VIOLENCIA: </a:t>
            </a:r>
            <a:r>
              <a:rPr lang="es-MX" dirty="0" smtClean="0"/>
              <a:t>3186405418</a:t>
            </a: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HORARIOS DE ATENCION:DE LUNES A JUEVES DE 8:00 AM – 12:00 PM Y DE 2:00 PM - 6:00 PM Y LOS DIAS VIERNES DE 7: 00 AM A 1:00 PM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 descr="1.5 Proyecto de Sistema de Atención al Usuario - Informe Consejo ...">
            <a:extLst>
              <a:ext uri="{FF2B5EF4-FFF2-40B4-BE49-F238E27FC236}">
                <a16:creationId xmlns:a16="http://schemas.microsoft.com/office/drawing/2014/main" xmlns="" id="{E3E5A79D-4216-7B00-991B-319B0F639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20" y="3429000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169" y="282430"/>
            <a:ext cx="11937533" cy="2091654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ING. JAVIER CANACUAN GOBERNADOR VIGENCIA 2022 REPRESENTANTE L.DIANA CAROLINA CANACUAN 2022 </a:t>
            </a:r>
          </a:p>
        </p:txBody>
      </p:sp>
      <p:pic>
        <p:nvPicPr>
          <p:cNvPr id="4" name="Marcador de contenido 3" descr="C:\Users\SECRETARIA\Downloads\WhatsApp Image 2022-08-29 at 4.41.42 PM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7"/>
          <a:stretch/>
        </p:blipFill>
        <p:spPr bwMode="auto">
          <a:xfrm>
            <a:off x="1249466" y="2248248"/>
            <a:ext cx="8861612" cy="3605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189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33CED-933C-88A6-58B0-417DF54E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94" y="222867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MX" sz="9600" dirty="0">
                <a:latin typeface="Broadway" panose="04040905080B02020502" pitchFamily="82" charset="0"/>
              </a:rPr>
              <a:t>GRACIAS </a:t>
            </a:r>
            <a:endParaRPr lang="es-CO" sz="96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0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PROCESO AUDITORIA INTERNA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05579"/>
            <a:ext cx="8596668" cy="3880773"/>
          </a:xfrm>
        </p:spPr>
        <p:txBody>
          <a:bodyPr/>
          <a:lstStyle/>
          <a:p>
            <a:r>
              <a:rPr lang="es-MX" dirty="0"/>
              <a:t>HALLAZGOS </a:t>
            </a:r>
          </a:p>
          <a:p>
            <a:r>
              <a:rPr lang="es-MX" dirty="0"/>
              <a:t>Deuda con empresa de telefonía MOVISTAR $ 17.000.000, y en la vigencia 2022 se realiza un acuerdo de pago.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BC063BE-6444-29B0-90DD-4D63DE43D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3" t="11010" r="24587" b="24159"/>
          <a:stretch/>
        </p:blipFill>
        <p:spPr>
          <a:xfrm>
            <a:off x="2072080" y="2441367"/>
            <a:ext cx="5971591" cy="43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PROCESO AUDITORIA INTERNA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9613" y="1799862"/>
            <a:ext cx="8596668" cy="3880773"/>
          </a:xfrm>
        </p:spPr>
        <p:txBody>
          <a:bodyPr>
            <a:noAutofit/>
          </a:bodyPr>
          <a:lstStyle/>
          <a:p>
            <a:r>
              <a:rPr lang="es-MX" sz="2800" dirty="0"/>
              <a:t>HALLAZGOS </a:t>
            </a:r>
          </a:p>
          <a:p>
            <a:r>
              <a:rPr lang="es-MX" sz="2800" dirty="0"/>
              <a:t>Procesos de demandas laborales</a:t>
            </a:r>
          </a:p>
          <a:p>
            <a:r>
              <a:rPr lang="es-MX" sz="2800" dirty="0"/>
              <a:t>Proceso de sanciones de SUPERSALUD </a:t>
            </a:r>
          </a:p>
        </p:txBody>
      </p:sp>
    </p:spTree>
    <p:extLst>
      <p:ext uri="{BB962C8B-B14F-4D97-AF65-F5344CB8AC3E}">
        <p14:creationId xmlns:p14="http://schemas.microsoft.com/office/powerpoint/2010/main" val="8860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PLAN DE ACCION EN SALUD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65729"/>
            <a:ext cx="8596668" cy="457563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DIMENSIONES Y/O COMPONENTES</a:t>
            </a:r>
          </a:p>
          <a:p>
            <a:pPr marL="0" indent="0" algn="ctr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</a:t>
            </a:r>
            <a:r>
              <a:rPr lang="es-MX" dirty="0">
                <a:solidFill>
                  <a:schemeClr val="tx1"/>
                </a:solidFill>
              </a:rPr>
              <a:t>GESTION Y PLANEACION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 ATENCION PARA LA SALUD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 GESTION DEL CONOCIMIENTO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 SEGURIDAD Y SALUD EN EL TRABAJO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 FORTALECIMIENTO INSTITUCIONAL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95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es-MX" b="1" dirty="0">
                <a:solidFill>
                  <a:schemeClr val="tx1"/>
                </a:solidFill>
              </a:rPr>
              <a:t>DIMENSIONES Y/O COMPONENTES</a:t>
            </a:r>
            <a:br>
              <a:rPr lang="es-MX" b="1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/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32965"/>
            <a:ext cx="8596668" cy="4508397"/>
          </a:xfrm>
        </p:spPr>
        <p:txBody>
          <a:bodyPr/>
          <a:lstStyle/>
          <a:p>
            <a:r>
              <a:rPr lang="es-MX" dirty="0"/>
              <a:t>GESTION Y PLANEACION </a:t>
            </a:r>
          </a:p>
          <a:p>
            <a:pPr marL="0" indent="0">
              <a:buNone/>
            </a:pPr>
            <a:r>
              <a:rPr lang="es-MX" dirty="0"/>
              <a:t>     CONTRATOS </a:t>
            </a:r>
          </a:p>
          <a:p>
            <a:r>
              <a:rPr lang="es-MX" dirty="0"/>
              <a:t>Salud: EPS EMSSANAR: modalidad cápita y evento </a:t>
            </a:r>
          </a:p>
          <a:p>
            <a:r>
              <a:rPr lang="es-MX" dirty="0"/>
              <a:t>Afiliados en Salud: 2.952</a:t>
            </a:r>
          </a:p>
          <a:p>
            <a:pPr algn="just"/>
            <a:r>
              <a:rPr lang="es-MX" dirty="0"/>
              <a:t>En la vigencia 2021 se concilio actas de liquidación de las vigencias 2017 al 2019, con EPS Emssanar, por un valor $4, 707,007, valor que se descontó en el los giros mensuales a partir de  enero a diciembre del año 2022. </a:t>
            </a:r>
          </a:p>
        </p:txBody>
      </p:sp>
    </p:spTree>
    <p:extLst>
      <p:ext uri="{BB962C8B-B14F-4D97-AF65-F5344CB8AC3E}">
        <p14:creationId xmlns:p14="http://schemas.microsoft.com/office/powerpoint/2010/main" val="35185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INFORME DE GESTION –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385047"/>
            <a:ext cx="9456567" cy="52443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800" b="1" dirty="0"/>
              <a:t> GESTION Y </a:t>
            </a:r>
            <a:r>
              <a:rPr lang="es-MX" sz="2800" b="1" dirty="0" smtClean="0"/>
              <a:t>PLANEACIÓN</a:t>
            </a:r>
            <a:endParaRPr lang="es-MX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/>
              <a:t>CONVENIOS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/>
              <a:t> Para la vigencia 2022 no se realiza contratación por parte de la alcaldía municipal para el desarrollo del Plan de intervenciones colectivas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/>
              <a:t>HABILITACION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/>
              <a:t>Proceso ante el IDSN: renovada en marzo del 2022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659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INFORME DE GESTION – VIGENCIA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532965"/>
            <a:ext cx="10094131" cy="4894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/>
              <a:t>GESTIÓN Y PLANEACIÓN</a:t>
            </a:r>
          </a:p>
          <a:p>
            <a:pPr marL="0" indent="0">
              <a:buNone/>
            </a:pPr>
            <a:r>
              <a:rPr lang="es-MX" sz="2400" dirty="0"/>
              <a:t>    INFORMES RENDIDOS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/>
              <a:t>Cumplimento de reporte a la plataforma SISPRO de la SUPERSALUD: Circular 030, validación circular 016, circular 014, resolución 263, Validación resolución 256, participación social vigencia </a:t>
            </a:r>
            <a:r>
              <a:rPr lang="es-MX" sz="2400" dirty="0" smtClean="0"/>
              <a:t>2022 </a:t>
            </a:r>
            <a:endParaRPr lang="es-MX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/>
              <a:t>Habilitación facturación electrónica ante la DIAN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/>
              <a:t>Reportes mensuales de retención en la fuente ante la DIAN</a:t>
            </a:r>
          </a:p>
        </p:txBody>
      </p:sp>
    </p:spTree>
    <p:extLst>
      <p:ext uri="{BB962C8B-B14F-4D97-AF65-F5344CB8AC3E}">
        <p14:creationId xmlns:p14="http://schemas.microsoft.com/office/powerpoint/2010/main" val="2477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1127</TotalTime>
  <Words>1767</Words>
  <Application>Microsoft Office PowerPoint</Application>
  <PresentationFormat>Panorámica</PresentationFormat>
  <Paragraphs>282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Algerian</vt:lpstr>
      <vt:lpstr>Arial</vt:lpstr>
      <vt:lpstr>Arial Black</vt:lpstr>
      <vt:lpstr>arial, sans-serif</vt:lpstr>
      <vt:lpstr>Broadway</vt:lpstr>
      <vt:lpstr>Calibri</vt:lpstr>
      <vt:lpstr>Times New Roman</vt:lpstr>
      <vt:lpstr>Trebuchet MS</vt:lpstr>
      <vt:lpstr>Wingdings</vt:lpstr>
      <vt:lpstr>Wingdings 3</vt:lpstr>
      <vt:lpstr>Faceta</vt:lpstr>
      <vt:lpstr>       RENDICIÓN DE CUENTAS  VIGENCIA 2022  </vt:lpstr>
      <vt:lpstr>INTRODUCCIÓN</vt:lpstr>
      <vt:lpstr>CARACTERISTICAS DE LA ENTIDAD</vt:lpstr>
      <vt:lpstr>PROCESO AUDITORIA INTERNA</vt:lpstr>
      <vt:lpstr>PROCESO AUDITORIA INTERNA </vt:lpstr>
      <vt:lpstr>PLAN DE ACCION EN SALUD</vt:lpstr>
      <vt:lpstr>DIMENSIONES Y/O COMPONENTES   </vt:lpstr>
      <vt:lpstr>INFORME DE GESTION – VIGENCIA 2022</vt:lpstr>
      <vt:lpstr>INFORME DE GESTION – VIGENCIA 2022</vt:lpstr>
      <vt:lpstr>INFORME DE GESTION – VIGENCIA 2022 </vt:lpstr>
      <vt:lpstr>INFORME DE GESTION – VIGENCIA 2022</vt:lpstr>
      <vt:lpstr>INFORME DE GESTION – VIGENCIA 2022</vt:lpstr>
      <vt:lpstr>INFORME DE GESTION – VIGENCIA 2022</vt:lpstr>
      <vt:lpstr>INFORME DE GESTION – VIGENCIA 2022</vt:lpstr>
      <vt:lpstr>INFORME DE GESTION – VIGENCIA 2022</vt:lpstr>
      <vt:lpstr>INFORME DE GESTION – VIGENCIA 2022</vt:lpstr>
      <vt:lpstr>INFORME DE GESTION – VIGENCIA 2022</vt:lpstr>
      <vt:lpstr>INFORME DE GESTION – VIGENCIA 2022</vt:lpstr>
      <vt:lpstr>INVERSIONES VIGENCIA 2022</vt:lpstr>
      <vt:lpstr>Presentación de PowerPoint</vt:lpstr>
      <vt:lpstr>INVERSIONES VIGENCIA 2022</vt:lpstr>
      <vt:lpstr>INVERSIONES VIGENCIA 2022</vt:lpstr>
      <vt:lpstr>INVERSIONES VIGENCIA 2022</vt:lpstr>
      <vt:lpstr>DONACIONES CABILDO INDIGENA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LINEAS DE ATENCIÓN IPS-I CENSAIM </vt:lpstr>
      <vt:lpstr>ING. JAVIER CANACUAN GOBERNADOR VIGENCIA 2022 REPRESENTANTE L.DIANA CAROLINA CANACUAN 2022 </vt:lpstr>
      <vt:lpstr>GRACIAS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CUENTAS</dc:title>
  <dc:creator>SECRETARIA</dc:creator>
  <cp:lastModifiedBy>SECRETARIA</cp:lastModifiedBy>
  <cp:revision>47</cp:revision>
  <dcterms:created xsi:type="dcterms:W3CDTF">2022-08-22T19:53:57Z</dcterms:created>
  <dcterms:modified xsi:type="dcterms:W3CDTF">2023-12-25T23:31:13Z</dcterms:modified>
</cp:coreProperties>
</file>