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80" r:id="rId20"/>
    <p:sldId id="281" r:id="rId21"/>
    <p:sldId id="284" r:id="rId22"/>
    <p:sldId id="298" r:id="rId23"/>
    <p:sldId id="300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206" autoAdjust="0"/>
  </p:normalViewPr>
  <p:slideViewPr>
    <p:cSldViewPr snapToGrid="0">
      <p:cViewPr varScale="1">
        <p:scale>
          <a:sx n="71" d="100"/>
          <a:sy n="71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3D4B323-5B10-D373-55FF-2028DEEEB5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4" y="1170432"/>
            <a:ext cx="3679811" cy="38593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0018" y="777691"/>
            <a:ext cx="7766936" cy="4252053"/>
          </a:xfrm>
        </p:spPr>
        <p:txBody>
          <a:bodyPr/>
          <a:lstStyle/>
          <a:p>
            <a:pPr algn="ctr"/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s-MX" dirty="0">
                <a:solidFill>
                  <a:schemeClr val="tx1"/>
                </a:solidFill>
                <a:latin typeface="Broadway" panose="04040905080B02020502" pitchFamily="82" charset="0"/>
              </a:rPr>
              <a:t>RENDICIÓN DE CUENTAS </a:t>
            </a:r>
            <a:br>
              <a:rPr lang="es-MX" dirty="0">
                <a:solidFill>
                  <a:schemeClr val="tx1"/>
                </a:solidFill>
                <a:latin typeface="Broadway" panose="04040905080B02020502" pitchFamily="82" charset="0"/>
              </a:rPr>
            </a:br>
            <a:r>
              <a:rPr lang="es-MX" sz="5400" b="1" dirty="0">
                <a:solidFill>
                  <a:schemeClr val="tx1"/>
                </a:solidFill>
                <a:latin typeface="Broadway" panose="04040905080B02020502" pitchFamily="82" charset="0"/>
                <a:cs typeface="Arial" panose="020B0604020202020204" pitchFamily="34" charset="0"/>
              </a:rPr>
              <a:t>VIGENCIA 2023</a:t>
            </a:r>
            <a:br>
              <a:rPr lang="es-MX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s-MX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7018466-8C38-53B7-12DF-38A987DE99CE}"/>
              </a:ext>
            </a:extLst>
          </p:cNvPr>
          <p:cNvSpPr txBox="1">
            <a:spLocks/>
          </p:cNvSpPr>
          <p:nvPr/>
        </p:nvSpPr>
        <p:spPr>
          <a:xfrm>
            <a:off x="1507067" y="498341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4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C8F88CD-5462-3EC5-0008-BABB3BC86E02}"/>
              </a:ext>
            </a:extLst>
          </p:cNvPr>
          <p:cNvSpPr txBox="1">
            <a:spLocks/>
          </p:cNvSpPr>
          <p:nvPr/>
        </p:nvSpPr>
        <p:spPr>
          <a:xfrm>
            <a:off x="3862059" y="414647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“SALUD DE CALIDAD Y HUMANIDAD PARA NUESTRA COMUNDAD”</a:t>
            </a:r>
            <a:endParaRPr lang="es-C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4800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819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0976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INFORME DE GESTIÓN – VIGENCIA 2023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50577"/>
            <a:ext cx="8596668" cy="53115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b="1" dirty="0">
                <a:solidFill>
                  <a:schemeClr val="tx1"/>
                </a:solidFill>
              </a:rPr>
              <a:t>ATENCIÓN PARA LA SALUD</a:t>
            </a:r>
          </a:p>
          <a:p>
            <a:pPr marL="0" indent="0">
              <a:buNone/>
            </a:pPr>
            <a:r>
              <a:rPr lang="es-MX" dirty="0"/>
              <a:t>    Servicios prestados: </a:t>
            </a:r>
          </a:p>
          <a:p>
            <a:r>
              <a:rPr lang="es-MX" dirty="0"/>
              <a:t>Consulta externa: médica, odontológica y enfermería </a:t>
            </a:r>
          </a:p>
          <a:p>
            <a:r>
              <a:rPr lang="es-MX" dirty="0"/>
              <a:t>Laboratorio clínico </a:t>
            </a:r>
          </a:p>
          <a:p>
            <a:r>
              <a:rPr lang="es-MX" dirty="0"/>
              <a:t>Farmacia </a:t>
            </a:r>
          </a:p>
          <a:p>
            <a:r>
              <a:rPr lang="es-MX" dirty="0"/>
              <a:t>En promoción y mantenimiento en salud, según el ciclo de vida, contamos con: </a:t>
            </a:r>
          </a:p>
          <a:p>
            <a:r>
              <a:rPr lang="es-MX" dirty="0"/>
              <a:t>Programas de prevención de cáncer: próstata, cérvix y seno. </a:t>
            </a:r>
          </a:p>
          <a:p>
            <a:r>
              <a:rPr lang="es-MX" dirty="0"/>
              <a:t>Programa maternidad segura : planificación familiar </a:t>
            </a:r>
          </a:p>
          <a:p>
            <a:r>
              <a:rPr lang="es-MX" dirty="0"/>
              <a:t>Programa de nefro protección : hipertensos y diabéticos </a:t>
            </a:r>
          </a:p>
          <a:p>
            <a:r>
              <a:rPr lang="es-MX" dirty="0"/>
              <a:t>Programas de infecciosas: VIH y tuberculosis </a:t>
            </a:r>
          </a:p>
          <a:p>
            <a:r>
              <a:rPr lang="es-MX" dirty="0"/>
              <a:t>Protección especifica - atención preventiva en salud bucal </a:t>
            </a:r>
          </a:p>
          <a:p>
            <a:r>
              <a:rPr lang="es-MX" dirty="0"/>
              <a:t>Detección temprana - alteraciones del crecimiento y desarrollo </a:t>
            </a:r>
          </a:p>
          <a:p>
            <a:r>
              <a:rPr lang="es-MX" dirty="0"/>
              <a:t>Detección temprana - alteraciones del desarrollo del joven</a:t>
            </a:r>
          </a:p>
          <a:p>
            <a:r>
              <a:rPr lang="es-MX" dirty="0"/>
              <a:t>Detección temprana - alteraciones en el adulto ( mayor a 45 años)</a:t>
            </a:r>
          </a:p>
        </p:txBody>
      </p:sp>
    </p:spTree>
    <p:extLst>
      <p:ext uri="{BB962C8B-B14F-4D97-AF65-F5344CB8AC3E}">
        <p14:creationId xmlns:p14="http://schemas.microsoft.com/office/powerpoint/2010/main" val="375922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0976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INFORME DE GESTION – VIGENCIA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11941"/>
            <a:ext cx="8596668" cy="4629421"/>
          </a:xfrm>
        </p:spPr>
        <p:txBody>
          <a:bodyPr/>
          <a:lstStyle/>
          <a:p>
            <a:r>
              <a:rPr lang="es-MX" dirty="0"/>
              <a:t>ATENCIÓN PARA LA SALUD </a:t>
            </a:r>
          </a:p>
          <a:p>
            <a:r>
              <a:rPr lang="es-MX" dirty="0"/>
              <a:t>Compra de equipos biomédicos, elementos de protección personal </a:t>
            </a:r>
          </a:p>
          <a:p>
            <a:r>
              <a:rPr lang="es-MX" dirty="0"/>
              <a:t>Implementación de protocolos y planes de contingencia. </a:t>
            </a:r>
          </a:p>
          <a:p>
            <a:r>
              <a:rPr lang="es-MX" dirty="0"/>
              <a:t>Capacitación al talento humano asistencial y administrativo </a:t>
            </a:r>
          </a:p>
          <a:p>
            <a:r>
              <a:rPr lang="es-MX" dirty="0"/>
              <a:t>Acompañamiento de personal de la institución a la actividad de control y desinfección en el puente alto</a:t>
            </a:r>
          </a:p>
        </p:txBody>
      </p:sp>
    </p:spTree>
    <p:extLst>
      <p:ext uri="{BB962C8B-B14F-4D97-AF65-F5344CB8AC3E}">
        <p14:creationId xmlns:p14="http://schemas.microsoft.com/office/powerpoint/2010/main" val="62007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INFORME DE GESTIÓN – VIGENCIA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92625"/>
            <a:ext cx="8596668" cy="4548738"/>
          </a:xfrm>
        </p:spPr>
        <p:txBody>
          <a:bodyPr/>
          <a:lstStyle/>
          <a:p>
            <a:r>
              <a:rPr lang="es-MX" dirty="0"/>
              <a:t>TALENTO HUMANO:</a:t>
            </a:r>
          </a:p>
          <a:p>
            <a:r>
              <a:rPr lang="es-MX" dirty="0"/>
              <a:t>Personal administrativo: 14 trabajadores ( Directora, Tesorera, Secretaria, Almacenista, auxiliar de programa 4505, Facturadora, Archivo ,Atención al usuario, Contador, Auditor, Servicios generales, Biomédico, Conductor Extramural, Celador (1)) </a:t>
            </a:r>
          </a:p>
          <a:p>
            <a:r>
              <a:rPr lang="es-MX" dirty="0"/>
              <a:t>Personal asistencial : 14 trabajadores Psicóloga, Post consulta (2) Promotores (3), Regente en farmacia, Odontóloga ,médicos, (2) ,Bacterióloga, Auxiliar laboratorio, enfermera jefe, auxiliar de odontología.</a:t>
            </a:r>
          </a:p>
        </p:txBody>
      </p:sp>
    </p:spTree>
    <p:extLst>
      <p:ext uri="{BB962C8B-B14F-4D97-AF65-F5344CB8AC3E}">
        <p14:creationId xmlns:p14="http://schemas.microsoft.com/office/powerpoint/2010/main" val="326141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INFORME DE GESTIÓN – VIGENCIA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9624" y="1317813"/>
            <a:ext cx="9856694" cy="4723550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GESTIÓN DEL CONOCIMIENTO</a:t>
            </a:r>
          </a:p>
          <a:p>
            <a:pPr marL="0" indent="0" algn="ctr">
              <a:buNone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TALENTO HUMANO: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CRONOGRAMAS: CAPACITACIONES INTERNA Y EXTERNAS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ASITENCIAS TECNICAS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INDUCIÓN Y REINDUCCIÓN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RUTAS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PROTOCOLOS </a:t>
            </a:r>
          </a:p>
        </p:txBody>
      </p:sp>
    </p:spTree>
    <p:extLst>
      <p:ext uri="{BB962C8B-B14F-4D97-AF65-F5344CB8AC3E}">
        <p14:creationId xmlns:p14="http://schemas.microsoft.com/office/powerpoint/2010/main" val="42876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0534" y="211666"/>
            <a:ext cx="8596668" cy="721659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INFORME DE GESTIÓN – VIGENCIA 2023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933325"/>
            <a:ext cx="10329022" cy="4562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/>
              <a:t>GESTIÓN DEL CONOCIMIENTO </a:t>
            </a:r>
          </a:p>
          <a:p>
            <a:pPr marL="0" indent="0">
              <a:buNone/>
            </a:pPr>
            <a:r>
              <a:rPr lang="es-MX" dirty="0">
                <a:latin typeface="+mj-lt"/>
              </a:rPr>
              <a:t>AUDITORIAS INTERNAS Y EXTERNAS :</a:t>
            </a:r>
          </a:p>
          <a:p>
            <a:pPr marL="0" indent="0" algn="just">
              <a:buNone/>
            </a:pPr>
            <a:endParaRPr lang="es-MX" dirty="0">
              <a:latin typeface="+mj-lt"/>
            </a:endParaRPr>
          </a:p>
          <a:p>
            <a:pPr marL="0" indent="0" algn="l">
              <a:buNone/>
            </a:pPr>
            <a:endParaRPr lang="es-MX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3F32AE-D0EA-C323-B3F8-51EC1A7B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4" t="36652" r="12569" b="12909"/>
          <a:stretch/>
        </p:blipFill>
        <p:spPr>
          <a:xfrm>
            <a:off x="613114" y="2044460"/>
            <a:ext cx="9288218" cy="38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5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74812"/>
            <a:ext cx="8596668" cy="645459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INFORME DE GESTIÓN – VIGENCIA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729" y="820271"/>
            <a:ext cx="11631583" cy="59496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dirty="0"/>
              <a:t>GESTIÓN DEL CONOCIMIENTO</a:t>
            </a:r>
          </a:p>
          <a:p>
            <a:pPr marL="0" indent="0">
              <a:buNone/>
            </a:pPr>
            <a:r>
              <a:rPr lang="es-MX" dirty="0"/>
              <a:t>COMITES INSTITUCIONALES :</a:t>
            </a:r>
          </a:p>
          <a:p>
            <a:pPr marL="0" indent="0">
              <a:buNone/>
            </a:pPr>
            <a:r>
              <a:rPr lang="es-MX" b="1" dirty="0"/>
              <a:t>MENSUALES: </a:t>
            </a:r>
          </a:p>
          <a:p>
            <a:pPr marL="0" indent="0">
              <a:buNone/>
            </a:pPr>
            <a:r>
              <a:rPr lang="es-MX" dirty="0"/>
              <a:t>Equipo de respuesta inmediata: ERI                                     </a:t>
            </a:r>
          </a:p>
          <a:p>
            <a:pPr marL="0" indent="0">
              <a:buNone/>
            </a:pPr>
            <a:r>
              <a:rPr lang="es-MX" dirty="0"/>
              <a:t>Vigilancia Epidemiológica </a:t>
            </a:r>
          </a:p>
          <a:p>
            <a:pPr marL="0" indent="0">
              <a:buNone/>
            </a:pPr>
            <a:r>
              <a:rPr lang="es-MX" dirty="0"/>
              <a:t>Farmacia y tecno vigilancia   </a:t>
            </a:r>
          </a:p>
          <a:p>
            <a:pPr marL="0" indent="0">
              <a:buNone/>
            </a:pPr>
            <a:r>
              <a:rPr lang="es-MX" dirty="0"/>
              <a:t>Ética hospitalaria</a:t>
            </a:r>
          </a:p>
          <a:p>
            <a:pPr marL="0" indent="0" algn="just">
              <a:buNone/>
            </a:pPr>
            <a:r>
              <a:rPr lang="es-MX" dirty="0"/>
              <a:t>   </a:t>
            </a:r>
            <a:r>
              <a:rPr lang="es-MX" b="1" dirty="0"/>
              <a:t>TRIMESTRALES </a:t>
            </a:r>
          </a:p>
          <a:p>
            <a:pPr marL="0" indent="0">
              <a:buNone/>
            </a:pPr>
            <a:r>
              <a:rPr lang="es-MX" dirty="0"/>
              <a:t> Técnico científico </a:t>
            </a:r>
          </a:p>
          <a:p>
            <a:pPr marL="0" indent="0">
              <a:buNone/>
            </a:pPr>
            <a:r>
              <a:rPr lang="es-MX" dirty="0"/>
              <a:t> Historias clínicas </a:t>
            </a:r>
          </a:p>
          <a:p>
            <a:pPr marL="0" indent="0">
              <a:buNone/>
            </a:pPr>
            <a:r>
              <a:rPr lang="es-MX" dirty="0"/>
              <a:t> Seguridad de pacientes </a:t>
            </a:r>
          </a:p>
          <a:p>
            <a:pPr marL="0" indent="0">
              <a:buNone/>
            </a:pPr>
            <a:r>
              <a:rPr lang="es-MX" dirty="0"/>
              <a:t> Gestión ambiental- GAGAS </a:t>
            </a:r>
          </a:p>
          <a:p>
            <a:pPr marL="0" indent="0">
              <a:buNone/>
            </a:pPr>
            <a:r>
              <a:rPr lang="es-MX" dirty="0"/>
              <a:t> Compras </a:t>
            </a:r>
          </a:p>
          <a:p>
            <a:pPr marL="0" indent="0">
              <a:buNone/>
            </a:pPr>
            <a:r>
              <a:rPr lang="es-MX" dirty="0"/>
              <a:t> Salud mental </a:t>
            </a:r>
          </a:p>
          <a:p>
            <a:pPr marL="0" indent="0">
              <a:buNone/>
            </a:pPr>
            <a:r>
              <a:rPr lang="es-MX" dirty="0"/>
              <a:t> Enfermedades crónicas no transmisible</a:t>
            </a:r>
          </a:p>
          <a:p>
            <a:pPr algn="ctr"/>
            <a:endParaRPr lang="es-MX" dirty="0"/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0512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74813"/>
            <a:ext cx="8596668" cy="63201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INFORME DE GESTIÓN – VIGENCIA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806825"/>
            <a:ext cx="9448301" cy="5234537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SEGURIDAD EN EL TRABAJO (CIRCULAR 017 MINTRABAJO)</a:t>
            </a:r>
          </a:p>
          <a:p>
            <a:pPr marL="0" indent="0" algn="ctr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Planes de contingencia</a:t>
            </a:r>
          </a:p>
          <a:p>
            <a:pPr marL="0" indent="0">
              <a:buNone/>
            </a:pPr>
            <a:r>
              <a:rPr lang="es-MX" dirty="0"/>
              <a:t>Disposición de insumos y materiales de protección personal para trabajadores de salud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956719-47EB-4632-678B-E971BE5CE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66" y="2510762"/>
            <a:ext cx="35306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2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01706"/>
            <a:ext cx="8596668" cy="57822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INFORME DE GESTIÓN – VIGENCIA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900953"/>
            <a:ext cx="8596668" cy="5140409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FORTALECIMIENTO INSTITUCIONAL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MATERIALES E INSUMOS PARA LA PRESTACIÓN DE LOS SERVICIOS:</a:t>
            </a:r>
          </a:p>
          <a:p>
            <a:pPr marL="0" indent="0">
              <a:buNone/>
            </a:pPr>
            <a:r>
              <a:rPr lang="es-MX" dirty="0"/>
              <a:t>Mensualmente se realiza compras para las áreas de: laboratorio, farmacia, procedimientos, odontología y área administrativa.</a:t>
            </a:r>
          </a:p>
          <a:p>
            <a:pPr marL="0" indent="0">
              <a:buNone/>
            </a:pPr>
            <a:r>
              <a:rPr lang="es-MX" dirty="0"/>
              <a:t>CONTRATOS DE SUMINISTRO Y PRESTACION DE SERVICIOS CON PERSONAS JURIDICAS: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Clinizad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ESE San Bartolomé</a:t>
            </a:r>
          </a:p>
        </p:txBody>
      </p:sp>
    </p:spTree>
    <p:extLst>
      <p:ext uri="{BB962C8B-B14F-4D97-AF65-F5344CB8AC3E}">
        <p14:creationId xmlns:p14="http://schemas.microsoft.com/office/powerpoint/2010/main" val="245648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15154"/>
            <a:ext cx="8596668" cy="57822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INFORME DE GESTIÓN – VIGENCIA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062319"/>
            <a:ext cx="8596668" cy="4979044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 FORTALECIMIENTO INSTITUCIONAL </a:t>
            </a:r>
          </a:p>
          <a:p>
            <a:pPr marL="0" indent="0">
              <a:buNone/>
            </a:pPr>
            <a:r>
              <a:rPr lang="es-MX" dirty="0"/>
              <a:t>      MANTENIMIENTO HOSPITALARIO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Levantamiento de hojas de vida de equipos biomédicos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Mantenimiento preventivo de equipos biomédicos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Levantamiento de hojas de vida de equipos de computo donados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Mantenimiento preventivo de equipos de computo</a:t>
            </a:r>
          </a:p>
          <a:p>
            <a:pPr marL="0" indent="0">
              <a:buNone/>
            </a:pPr>
            <a:r>
              <a:rPr lang="es-MX" dirty="0"/>
              <a:t>     ASEGURAMIENTO DE BIENES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Adquisición de póliza de seguro de bienes anuales</a:t>
            </a:r>
          </a:p>
          <a:p>
            <a:pPr marL="0" indent="0">
              <a:buNone/>
            </a:pPr>
            <a:r>
              <a:rPr lang="es-MX" dirty="0"/>
              <a:t>     SISTEMA DE INFORMACIÓN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Actualización de programa INFOSALUD, SYSAPOLO CONTABILIDAD Y PRESUPUESTO</a:t>
            </a:r>
          </a:p>
        </p:txBody>
      </p:sp>
    </p:spTree>
    <p:extLst>
      <p:ext uri="{BB962C8B-B14F-4D97-AF65-F5344CB8AC3E}">
        <p14:creationId xmlns:p14="http://schemas.microsoft.com/office/powerpoint/2010/main" val="415311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3024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INVERSIONES VIGENCIA 2023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75077" y="2853750"/>
            <a:ext cx="9691937" cy="2891118"/>
          </a:xfrm>
        </p:spPr>
        <p:txBody>
          <a:bodyPr/>
          <a:lstStyle/>
          <a:p>
            <a:pPr algn="r"/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575077" y="1656469"/>
            <a:ext cx="9691937" cy="33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INVERSIÓN EN CALIBRACIÓN DE EQUIPOS BIOMEDICOS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oto Del Tensiómetro Con Estetoscopio Contra El Fondo Blan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57699"/>
            <a:ext cx="12382500" cy="39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Foto Del Tensiómetro Con Estetoscopio Contra El Fondo Blanco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06" y="4001019"/>
            <a:ext cx="173355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Balanza pesa-personas - Todos los fabricantes de dispositivos médic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6" y="3782222"/>
            <a:ext cx="1773635" cy="157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ómo influyen la Humedad y Temperatura en la Conservación de nuestros  documentos? – DOKUTEKA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51" y="3918407"/>
            <a:ext cx="1376642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IENYTEC TERMÓMETROS INFRARROJOS CORPORALES SIN CONTACTO DE PISTOLA DIGITAL  | BOGOTA COLOMB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18" y="3865285"/>
            <a:ext cx="2762696" cy="1404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03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468" y="419735"/>
            <a:ext cx="8596668" cy="132080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2834" y="1930400"/>
            <a:ext cx="10278689" cy="3880773"/>
          </a:xfrm>
        </p:spPr>
        <p:txBody>
          <a:bodyPr>
            <a:normAutofit/>
          </a:bodyPr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presente informe de rendición de cuentas publicas en atención en salud como herramienta de control social es un informe por medio del cual el  actual representante legal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WILMER JAVIER CANACUAN PERENGUEZ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; dan a conocer a la comunidad del municipio de Córdoba , sobre la gestión realizada de la vigencia 2023, como muestra de transparencia y preocupación por el mejoramiento continuo.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193D09-8245-4921-B03E-3E1A5E142E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49" y="419735"/>
            <a:ext cx="1245984" cy="107039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003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341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INVERSIONES VIGENCIA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55694"/>
            <a:ext cx="8596668" cy="4185668"/>
          </a:xfrm>
        </p:spPr>
        <p:txBody>
          <a:bodyPr/>
          <a:lstStyle/>
          <a:p>
            <a:r>
              <a:rPr lang="es-MX" dirty="0"/>
              <a:t>Programa de INFOSALUD</a:t>
            </a:r>
          </a:p>
          <a:p>
            <a:r>
              <a:rPr lang="es-MX" dirty="0"/>
              <a:t>Contrato de facturación electrónica ZAPHIRO</a:t>
            </a:r>
          </a:p>
          <a:p>
            <a:r>
              <a:rPr lang="es-MX" dirty="0"/>
              <a:t>Actualizacion sistema contable y almacén </a:t>
            </a:r>
          </a:p>
          <a:p>
            <a:r>
              <a:rPr lang="es-MX" dirty="0"/>
              <a:t>Compra de materiales e insumos para la prestación de los servicios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8552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82388"/>
            <a:ext cx="8596668" cy="59167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DONACIONES CABILDO INDIGENA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047" y="874059"/>
            <a:ext cx="11255187" cy="5167303"/>
          </a:xfrm>
        </p:spPr>
        <p:txBody>
          <a:bodyPr/>
          <a:lstStyle/>
          <a:p>
            <a:r>
              <a:rPr lang="es-MX" dirty="0"/>
              <a:t>Por parte del Resguardo Indígena de Males se hace donación de entrega:</a:t>
            </a:r>
          </a:p>
          <a:p>
            <a:r>
              <a:rPr lang="es-MX" dirty="0"/>
              <a:t>ADQUISICION DE ARTICULOS E IMPLEMENTOS DE ASEO </a:t>
            </a:r>
          </a:p>
          <a:p>
            <a:r>
              <a:rPr lang="es-MX" dirty="0"/>
              <a:t>ADQUISICIÓN DE ARTICULOS DE PAPELERIA E IMPLEMENTOS DE OFICINA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E48381-3BAC-5461-9DD3-87D2B303C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84" y="2842359"/>
            <a:ext cx="2695575" cy="2251889"/>
          </a:xfrm>
          <a:prstGeom prst="rect">
            <a:avLst/>
          </a:prstGeom>
          <a:noFill/>
        </p:spPr>
      </p:pic>
      <p:pic>
        <p:nvPicPr>
          <p:cNvPr id="9" name="Imagen 4">
            <a:extLst>
              <a:ext uri="{FF2B5EF4-FFF2-40B4-BE49-F238E27FC236}">
                <a16:creationId xmlns:a16="http://schemas.microsoft.com/office/drawing/2014/main" id="{E42A81E4-FEE0-CBFD-8279-FF990D16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7" y="2766158"/>
            <a:ext cx="2670097" cy="225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5A3B75CD-0A50-20C8-7894-5742F924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8" b="6363"/>
          <a:stretch>
            <a:fillRect/>
          </a:stretch>
        </p:blipFill>
        <p:spPr bwMode="auto">
          <a:xfrm>
            <a:off x="7105550" y="2842359"/>
            <a:ext cx="2670097" cy="225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19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82388"/>
            <a:ext cx="8596668" cy="59167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DONACIONES CABILDO INDIGENA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047" y="874059"/>
            <a:ext cx="11255187" cy="51673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Computador: Destiny GIH51114M5:	$ 3.265.000 ( Ubicado en el área de facturación)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Televisor 43 Pulgadas Led Full Hd Smart </a:t>
            </a:r>
            <a:r>
              <a:rPr lang="es-MX" dirty="0"/>
              <a:t>: $ 1.905.000 ( Ubicado en sala de espera)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7096838-E8C6-8D01-B6C4-EC9135799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34B810-816C-4DA4-5F6D-EA0936691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32"/>
          <a:stretch/>
        </p:blipFill>
        <p:spPr>
          <a:xfrm>
            <a:off x="1290857" y="2125133"/>
            <a:ext cx="4106065" cy="24556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40EF85-6C5F-9B6E-1301-09D48889F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81" b="25153"/>
          <a:stretch/>
        </p:blipFill>
        <p:spPr>
          <a:xfrm>
            <a:off x="5539440" y="2125133"/>
            <a:ext cx="2233856" cy="24556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2D68D6-0D45-D30B-1020-DF2992A7D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6" t="8518" r="10111" b="7284"/>
          <a:stretch/>
        </p:blipFill>
        <p:spPr>
          <a:xfrm>
            <a:off x="7915814" y="2125134"/>
            <a:ext cx="2912674" cy="24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65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82388"/>
            <a:ext cx="8596668" cy="59167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DONACIONES CABILDO INDIGENA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047" y="874059"/>
            <a:ext cx="11255187" cy="51673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C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OBJETO: PROYECTO ELECTRICO IPS-I CENS</a:t>
            </a: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AIM</a:t>
            </a:r>
            <a:r>
              <a:rPr lang="es-C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(DOCUMENTACIÓN IPS-CENSAIM MEDIO FÍSICO Y MEDIO MAGNETICO )</a:t>
            </a:r>
          </a:p>
          <a:p>
            <a:pPr marL="0" indent="0">
              <a:buNone/>
            </a:pPr>
            <a:r>
              <a:rPr lang="es-C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es-MX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7096838-E8C6-8D01-B6C4-EC9135799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10EB137-BB88-E57F-3053-3FA004749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0" t="4117" r="19753" b="5186"/>
          <a:stretch/>
        </p:blipFill>
        <p:spPr>
          <a:xfrm>
            <a:off x="3737224" y="1557865"/>
            <a:ext cx="3916223" cy="48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699" y="188258"/>
            <a:ext cx="8596668" cy="64546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LINEAS DE ATENCIÓN IPS-I CENSAIM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285" y="1135599"/>
            <a:ext cx="9762564" cy="22934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ATENCION AL USUARIO: 3178318326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LINES DE VIOLENCIA: 3186405418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HORARIOS DE ATENCION:DE LUNES A JUEVES DE 8:00 AM – 12:00 PM Y DE 2:00 PM - 6:00 PM Y LOS DIAS VIERNES DE 7: 00 AM A 1:00 PM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 descr="1.5 Proyecto de Sistema de Atención al Usuario - Informe Consejo ...">
            <a:extLst>
              <a:ext uri="{FF2B5EF4-FFF2-40B4-BE49-F238E27FC236}">
                <a16:creationId xmlns:a16="http://schemas.microsoft.com/office/drawing/2014/main" id="{E3E5A79D-4216-7B00-991B-319B0F639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20" y="3429000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463" y="307597"/>
            <a:ext cx="9080850" cy="108297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WILMER JAVIER CANACUAN PERENGUEZ 2023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464F909-DB26-38FA-3B93-DF7714150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08E580-3C50-8498-95A3-CD588E36B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" t="3342" r="1079"/>
          <a:stretch/>
        </p:blipFill>
        <p:spPr bwMode="auto">
          <a:xfrm>
            <a:off x="744263" y="1100666"/>
            <a:ext cx="9872937" cy="52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89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33CED-933C-88A6-58B0-417DF54E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94" y="222867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MX" sz="9600" dirty="0">
                <a:latin typeface="Broadway" panose="04040905080B02020502" pitchFamily="82" charset="0"/>
              </a:rPr>
              <a:t>GRACIAS </a:t>
            </a:r>
            <a:endParaRPr lang="es-CO" sz="96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0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4505" y="442383"/>
            <a:ext cx="8596668" cy="925585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CARACTERISTICAS DE LA ENTIDAD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4910" y="1609259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es-MX" sz="2800" dirty="0">
                <a:solidFill>
                  <a:schemeClr val="tx1"/>
                </a:solidFill>
              </a:rPr>
              <a:t>El Centro de Salud Indígena del Resguardo de Males- es una entidad sin animo de lucro, del sector privado , como su único socio el Cabildo Indígena del resguardo de males, regido por estatutos y normas establecidas por Ministerio de Salud Nacional. Para estas vigencias nuestro único socio, se ha dado la importancia de hacer aportes sociales reflejados en suministros de computo, biomédicos y de bioseguridad.</a:t>
            </a:r>
          </a:p>
        </p:txBody>
      </p:sp>
    </p:spTree>
    <p:extLst>
      <p:ext uri="{BB962C8B-B14F-4D97-AF65-F5344CB8AC3E}">
        <p14:creationId xmlns:p14="http://schemas.microsoft.com/office/powerpoint/2010/main" val="237608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50848"/>
            <a:ext cx="8596668" cy="132080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PROCESO AUDITORIA INTERNA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1" y="911248"/>
            <a:ext cx="8596668" cy="3880773"/>
          </a:xfrm>
        </p:spPr>
        <p:txBody>
          <a:bodyPr/>
          <a:lstStyle/>
          <a:p>
            <a:r>
              <a:rPr lang="es-MX" dirty="0"/>
              <a:t>HALLAZGOS </a:t>
            </a:r>
          </a:p>
          <a:p>
            <a:pPr algn="just"/>
            <a:r>
              <a:rPr lang="es-MX" dirty="0"/>
              <a:t>Deuda con empresa de telefonía MOVISTAR por un valor de  $ 17.000.000.</a:t>
            </a:r>
            <a:br>
              <a:rPr lang="es-MX" dirty="0"/>
            </a:br>
            <a:r>
              <a:rPr lang="es-MX" dirty="0"/>
              <a:t>En la vigencia 2022 se realiza acuerdo de pago y en la vigencia 2023 se termina de cancelar deuda de acuerdo al valor de descuento .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1CFBEC-22A4-3D55-CE54-61858736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41" y="2232048"/>
            <a:ext cx="6164225" cy="44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6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PROCESO AUDITORIA INTERNA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9613" y="1799862"/>
            <a:ext cx="8596668" cy="3880773"/>
          </a:xfrm>
        </p:spPr>
        <p:txBody>
          <a:bodyPr>
            <a:noAutofit/>
          </a:bodyPr>
          <a:lstStyle/>
          <a:p>
            <a:r>
              <a:rPr lang="es-MX" sz="2800" dirty="0"/>
              <a:t>HALLAZGOS </a:t>
            </a:r>
          </a:p>
          <a:p>
            <a:r>
              <a:rPr lang="es-MX" sz="2800" dirty="0"/>
              <a:t>Procesos de demandas laborales</a:t>
            </a:r>
          </a:p>
          <a:p>
            <a:r>
              <a:rPr lang="es-MX" sz="2800" dirty="0"/>
              <a:t>Proceso de sanciones de SUPERSALUD </a:t>
            </a:r>
          </a:p>
        </p:txBody>
      </p:sp>
    </p:spTree>
    <p:extLst>
      <p:ext uri="{BB962C8B-B14F-4D97-AF65-F5344CB8AC3E}">
        <p14:creationId xmlns:p14="http://schemas.microsoft.com/office/powerpoint/2010/main" val="88609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PLAN DE ACCIÓN EN SALUD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65729"/>
            <a:ext cx="8596668" cy="457563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DIMENSIONES Y/O COMPONENTES</a:t>
            </a:r>
          </a:p>
          <a:p>
            <a:pPr marL="0" indent="0" algn="ctr">
              <a:buNone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</a:t>
            </a:r>
            <a:r>
              <a:rPr lang="es-MX" dirty="0">
                <a:solidFill>
                  <a:schemeClr val="tx1"/>
                </a:solidFill>
              </a:rPr>
              <a:t>GESTION Y PLANEACIÓN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 ATENCIÓN PARA LA SALUD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 GESTIÓN DEL CONOCIMIENTO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 SEGURIDAD Y SALUD EN EL TRABAJO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 FORTALECIMIENTO INSTITUCIONAL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959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es-MX" b="1" dirty="0">
                <a:solidFill>
                  <a:schemeClr val="tx1"/>
                </a:solidFill>
              </a:rPr>
              <a:t>DIMENSIONES Y/O COMPONENTES</a:t>
            </a:r>
            <a:br>
              <a:rPr lang="es-MX" b="1" dirty="0">
                <a:solidFill>
                  <a:schemeClr val="tx1"/>
                </a:solidFill>
              </a:rPr>
            </a:br>
            <a:br>
              <a:rPr lang="es-MX" dirty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32965"/>
            <a:ext cx="8596668" cy="4508397"/>
          </a:xfrm>
        </p:spPr>
        <p:txBody>
          <a:bodyPr/>
          <a:lstStyle/>
          <a:p>
            <a:r>
              <a:rPr lang="es-MX" dirty="0"/>
              <a:t>GESTION Y PLANEACIÓN </a:t>
            </a:r>
          </a:p>
          <a:p>
            <a:pPr marL="0" indent="0">
              <a:buNone/>
            </a:pPr>
            <a:r>
              <a:rPr lang="es-MX" dirty="0"/>
              <a:t>     CONTRATOS </a:t>
            </a:r>
          </a:p>
          <a:p>
            <a:r>
              <a:rPr lang="es-MX" dirty="0"/>
              <a:t>Salud: EPS EMSSANAR: modalidad cápita y evento </a:t>
            </a:r>
          </a:p>
          <a:p>
            <a:r>
              <a:rPr lang="es-MX" dirty="0"/>
              <a:t>Afiliados en Salud: 2.821</a:t>
            </a:r>
          </a:p>
        </p:txBody>
      </p:sp>
    </p:spTree>
    <p:extLst>
      <p:ext uri="{BB962C8B-B14F-4D97-AF65-F5344CB8AC3E}">
        <p14:creationId xmlns:p14="http://schemas.microsoft.com/office/powerpoint/2010/main" val="351859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INFORME DE GESTIÓN – VIGENCIA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385047"/>
            <a:ext cx="9456567" cy="52443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800" b="1" dirty="0"/>
              <a:t> GESTION Y PLANEACIÓN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800" dirty="0"/>
              <a:t>CONVENIOS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800" dirty="0"/>
              <a:t> Para la vigencia 2023 no se realiza contratación por parte de la alcaldía municipal para el desarrollo del Plan de intervenciones colectivas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800" dirty="0"/>
              <a:t>HABILITACIÓN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800" dirty="0"/>
              <a:t>Proceso ante el IDSN: renovada en la vigencia 2023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659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INFORME DE GESTIÓN – VIGENCIA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532965"/>
            <a:ext cx="10094131" cy="4894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/>
              <a:t>GESTIÓN Y PLANEACIÓN</a:t>
            </a:r>
          </a:p>
          <a:p>
            <a:pPr marL="0" indent="0">
              <a:buNone/>
            </a:pPr>
            <a:r>
              <a:rPr lang="es-MX" sz="2400" dirty="0"/>
              <a:t>    INFORMES RENDIDOS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/>
              <a:t>Cumplimento de reporte a la plataforma SISPRO de la SUPERSALUD: Circular 030, validación circular 016, circular 014, resolución 263, Validación resolución 256, participación social vigencia 2022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/>
              <a:t>Habilitación facturación electrónica ante la DIAN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/>
              <a:t>Reportes mensuales de retención en la fuente ante la DIAN</a:t>
            </a:r>
          </a:p>
        </p:txBody>
      </p:sp>
    </p:spTree>
    <p:extLst>
      <p:ext uri="{BB962C8B-B14F-4D97-AF65-F5344CB8AC3E}">
        <p14:creationId xmlns:p14="http://schemas.microsoft.com/office/powerpoint/2010/main" val="2477515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1307</TotalTime>
  <Words>1071</Words>
  <Application>Microsoft Office PowerPoint</Application>
  <PresentationFormat>Panorámica</PresentationFormat>
  <Paragraphs>142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Algerian</vt:lpstr>
      <vt:lpstr>Arial</vt:lpstr>
      <vt:lpstr>Arial Black</vt:lpstr>
      <vt:lpstr>Broadway</vt:lpstr>
      <vt:lpstr>Calibri</vt:lpstr>
      <vt:lpstr>Trebuchet MS</vt:lpstr>
      <vt:lpstr>Wingdings</vt:lpstr>
      <vt:lpstr>Wingdings 3</vt:lpstr>
      <vt:lpstr>Faceta</vt:lpstr>
      <vt:lpstr>       RENDICIÓN DE CUENTAS  VIGENCIA 2023  </vt:lpstr>
      <vt:lpstr>INTRODUCCIÓN</vt:lpstr>
      <vt:lpstr>CARACTERISTICAS DE LA ENTIDAD</vt:lpstr>
      <vt:lpstr>PROCESO AUDITORIA INTERNA</vt:lpstr>
      <vt:lpstr>PROCESO AUDITORIA INTERNA </vt:lpstr>
      <vt:lpstr>PLAN DE ACCIÓN EN SALUD</vt:lpstr>
      <vt:lpstr>DIMENSIONES Y/O COMPONENTES   </vt:lpstr>
      <vt:lpstr>INFORME DE GESTIÓN – VIGENCIA 2023</vt:lpstr>
      <vt:lpstr>INFORME DE GESTIÓN – VIGENCIA 2023</vt:lpstr>
      <vt:lpstr>INFORME DE GESTIÓN – VIGENCIA 2023 </vt:lpstr>
      <vt:lpstr>INFORME DE GESTION – VIGENCIA 2023</vt:lpstr>
      <vt:lpstr>INFORME DE GESTIÓN – VIGENCIA 2023</vt:lpstr>
      <vt:lpstr>INFORME DE GESTIÓN – VIGENCIA 2023</vt:lpstr>
      <vt:lpstr>INFORME DE GESTIÓN – VIGENCIA 2023</vt:lpstr>
      <vt:lpstr>INFORME DE GESTIÓN – VIGENCIA 2023</vt:lpstr>
      <vt:lpstr>INFORME DE GESTIÓN – VIGENCIA 2023</vt:lpstr>
      <vt:lpstr>INFORME DE GESTIÓN – VIGENCIA 2023</vt:lpstr>
      <vt:lpstr>INFORME DE GESTIÓN – VIGENCIA 2023</vt:lpstr>
      <vt:lpstr>INVERSIONES VIGENCIA 2023</vt:lpstr>
      <vt:lpstr>INVERSIONES VIGENCIA 2023</vt:lpstr>
      <vt:lpstr>DONACIONES CABILDO INDIGENA </vt:lpstr>
      <vt:lpstr>DONACIONES CABILDO INDIGENA </vt:lpstr>
      <vt:lpstr>DONACIONES CABILDO INDIGENA </vt:lpstr>
      <vt:lpstr>LINEAS DE ATENCIÓN IPS-I CENSAIM </vt:lpstr>
      <vt:lpstr>WILMER JAVIER CANACUAN PERENGUEZ 2023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RENDICION DE CUENTAS</dc:title>
  <dc:creator>SECRETARIA</dc:creator>
  <cp:lastModifiedBy>NURY</cp:lastModifiedBy>
  <cp:revision>62</cp:revision>
  <dcterms:created xsi:type="dcterms:W3CDTF">2022-08-22T19:53:57Z</dcterms:created>
  <dcterms:modified xsi:type="dcterms:W3CDTF">2024-01-30T16:13:35Z</dcterms:modified>
</cp:coreProperties>
</file>